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4.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4"/>
  </p:notesMasterIdLst>
  <p:sldIdLst>
    <p:sldId id="256" r:id="rId5"/>
    <p:sldId id="297" r:id="rId6"/>
    <p:sldId id="276" r:id="rId7"/>
    <p:sldId id="277" r:id="rId8"/>
    <p:sldId id="278" r:id="rId9"/>
    <p:sldId id="273" r:id="rId10"/>
    <p:sldId id="274" r:id="rId11"/>
    <p:sldId id="298" r:id="rId12"/>
    <p:sldId id="281" r:id="rId13"/>
    <p:sldId id="282" r:id="rId14"/>
    <p:sldId id="283" r:id="rId15"/>
    <p:sldId id="284" r:id="rId16"/>
    <p:sldId id="257" r:id="rId17"/>
    <p:sldId id="285" r:id="rId18"/>
    <p:sldId id="286" r:id="rId19"/>
    <p:sldId id="287" r:id="rId20"/>
    <p:sldId id="288" r:id="rId21"/>
    <p:sldId id="289" r:id="rId22"/>
    <p:sldId id="259" r:id="rId23"/>
    <p:sldId id="290" r:id="rId24"/>
    <p:sldId id="261" r:id="rId25"/>
    <p:sldId id="291" r:id="rId26"/>
    <p:sldId id="292" r:id="rId27"/>
    <p:sldId id="293" r:id="rId28"/>
    <p:sldId id="294" r:id="rId29"/>
    <p:sldId id="262" r:id="rId30"/>
    <p:sldId id="295" r:id="rId31"/>
    <p:sldId id="296" r:id="rId32"/>
    <p:sldId id="280"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DDB0E6-274C-D9FB-5A81-0B95343295CE}" v="573" dt="2020-10-04T23:42:39.914"/>
    <p1510:client id="{1D22C628-EE5D-397F-4C8C-2DCBB902AF23}" v="321" dt="2020-10-04T22:11:38.495"/>
    <p1510:client id="{3B6A0189-0C1B-B49B-C878-C97066511D84}" v="24" dt="2020-10-05T12:26:13.396"/>
    <p1510:client id="{65283140-8DA1-9087-30AC-57177E13FA7A}" v="219" dt="2020-10-05T18:44:45.957"/>
    <p1510:client id="{A354A897-DA6F-4BD3-8C22-C7B0860E56BF}" v="2172" dt="2020-09-11T13:53:20.640"/>
    <p1510:client id="{D3B15F5E-6C20-AC21-BDC1-0707F07EA629}" v="309" dt="2020-10-04T21:38:01.407"/>
    <p1510:client id="{DAF9FBE4-3463-482A-762C-BD1CC50875E0}" v="904" dt="2020-10-05T21:45:56.455"/>
    <p1510:client id="{E00C3733-CFA8-BEC0-0736-98FF4D884CA0}" v="793" dt="2020-10-05T23:21:10.912"/>
    <p1510:client id="{E92BE31A-DB26-48D3-B2DA-C0BDCAFAEA42}" v="3" dt="2020-10-04T21:05:50.0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22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05T21:37:40.665"/>
    </inkml:context>
    <inkml:brush xml:id="br0">
      <inkml:brushProperty name="width" value="0.1" units="cm"/>
      <inkml:brushProperty name="height" value="0.1" units="cm"/>
    </inkml:brush>
  </inkml:definitions>
  <inkml:trace contextRef="#ctx0" brushRef="#br0">6588 14903 5663 0 0,'5'5'6496'0'0,"10"10"-5696"0"0,16 12 64 0 0,17 15-320 0 0,14 14 32 0 0,19 7-64 0 0,19 5-128 0 0,14 2 0 0 0,16-3-160 0 0,18-8 64 0 0,11-14-64 0 0,5-15-64 0 0,7-12 64 0 0,2-14-32 0 0,-1-21-64 0 0,-8-22-96 0 0,-8-17 32 0 0,-17-18-64 0 0,-14-15 0 0 0,-19-9 0 0 0,-15-8 192 0 0,-12 2-128 0 0,-16 4-32 0 0,-14 6-32 0 0,-16 9 32 0 0,-12 11 64 0 0,-11 12-64 0 0,-7 13 64 0 0,-8 11-64 0 0,-8 10-64 0 0,-6 12-960 0 0,-5 7-992 0 0,-2 10-2432 0 0,2 5-6495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05T21:37:40.681"/>
    </inkml:context>
    <inkml:brush xml:id="br0">
      <inkml:brushProperty name="width" value="0.1" units="cm"/>
      <inkml:brushProperty name="height" value="0.1" units="cm"/>
    </inkml:brush>
  </inkml:definitions>
  <inkml:trace contextRef="#ctx0" brushRef="#br0">6404 15168 6687 0 0,'0'-4'8544'0'0,"0"-7"-8320"0"0,0-5 32 0 0,0-5-64 0 0,0-8 96 0 0,0-8-128 0 0,0-7-64 0 0,0-10 32 0 0,0-4 0 0 0,-5-2-64 0 0,-1 0 64 0 0,0 6 0 0 0,2 8-32 0 0,-4 6-64 0 0,0 7-800 0 0,-4 8 64 0 0,1 8-14975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05T21:37:40.684"/>
    </inkml:context>
    <inkml:brush xml:id="br0">
      <inkml:brushProperty name="width" value="0.1" units="cm"/>
      <inkml:brushProperty name="height" value="0.1" units="cm"/>
    </inkml:brush>
  </inkml:definitions>
  <inkml:trace contextRef="#ctx0" brushRef="#br0">6376 14605 4031 0 0,'5'0'11200'0'0,"10"5"-11008"0"0,12 5 224 0 0,20 7-192 0 0,19 4-160 0 0,18 3 32 0 0,12-2-96 0 0,13-5-288 0 0,6-10-832 0 0,-3-20-4800 0 0,-21-8-2975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16T11:21:21.947"/>
    </inkml:context>
    <inkml:brush xml:id="br0">
      <inkml:brushProperty name="width" value="0.1" units="cm"/>
      <inkml:brushProperty name="height" value="0.1" units="cm"/>
      <inkml:brushProperty name="color" value="#E71224"/>
    </inkml:brush>
  </inkml:definitions>
  <inkml:trace contextRef="#ctx0" brushRef="#br0">4784 8096 191 0 0,'-4'0'3808'0'0,"-6"0"-3648"0"0,-6 0 0 0 0,-4 0-256 0 0,1 5 96 0 0,-1 0 0 0 0,-1 1-256 0 0,-1-1-416 0 0,2 2 384 0 0,1 1-384 0 0,4-1-1663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1CC80E-776C-4693-AD53-C54144786BB2}" type="datetimeFigureOut">
              <a:rPr lang="en-US" smtClean="0"/>
              <a:t>16-Mar-21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EAD881-7E3F-4992-AFC9-69896FF1716D}" type="slidenum">
              <a:rPr lang="en-US" smtClean="0"/>
              <a:t>‹#›</a:t>
            </a:fld>
            <a:endParaRPr lang="en-US"/>
          </a:p>
        </p:txBody>
      </p:sp>
    </p:spTree>
    <p:extLst>
      <p:ext uri="{BB962C8B-B14F-4D97-AF65-F5344CB8AC3E}">
        <p14:creationId xmlns:p14="http://schemas.microsoft.com/office/powerpoint/2010/main" val="2506844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a:t>Γειά σας, ονομάζομαι Σωκράτης Αθανασιάδης και σας καλωσορίζω στην παρουσίαση της πτυχιακής εργασίας μου με θέμα τον Σημασιολογικό Ιστό, τα Σημασιολογικά δεδομένα</a:t>
            </a:r>
            <a:r>
              <a:rPr lang="en-US"/>
              <a:t> και </a:t>
            </a:r>
            <a:r>
              <a:rPr lang="en-US" err="1"/>
              <a:t>το</a:t>
            </a:r>
            <a:r>
              <a:rPr lang="el-GR"/>
              <a:t> πώς χρησιμοποιούμε την πληροφορία που υπάρχει στον ιστό για να εξάγουμε σημασιολογική πληροφορία.</a:t>
            </a:r>
            <a:endParaRPr lang="en-US"/>
          </a:p>
        </p:txBody>
      </p:sp>
      <p:sp>
        <p:nvSpPr>
          <p:cNvPr id="4" name="Slide Number Placeholder 3"/>
          <p:cNvSpPr>
            <a:spLocks noGrp="1"/>
          </p:cNvSpPr>
          <p:nvPr>
            <p:ph type="sldNum" sz="quarter" idx="5"/>
          </p:nvPr>
        </p:nvSpPr>
        <p:spPr/>
        <p:txBody>
          <a:bodyPr/>
          <a:lstStyle/>
          <a:p>
            <a:fld id="{62EAD881-7E3F-4992-AFC9-69896FF1716D}" type="slidenum">
              <a:rPr lang="en-US" smtClean="0"/>
              <a:t>1</a:t>
            </a:fld>
            <a:endParaRPr lang="en-US"/>
          </a:p>
        </p:txBody>
      </p:sp>
    </p:spTree>
    <p:extLst>
      <p:ext uri="{BB962C8B-B14F-4D97-AF65-F5344CB8AC3E}">
        <p14:creationId xmlns:p14="http://schemas.microsoft.com/office/powerpoint/2010/main" val="2921509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a:t>Να ορίσουμε και άλλες όπως </a:t>
            </a:r>
            <a:r>
              <a:rPr lang="en-US"/>
              <a:t>Maryam </a:t>
            </a:r>
            <a:r>
              <a:rPr lang="en-US" err="1"/>
              <a:t>isA</a:t>
            </a:r>
            <a:r>
              <a:rPr lang="en-US"/>
              <a:t> Dentist </a:t>
            </a:r>
            <a:r>
              <a:rPr lang="el-GR"/>
              <a:t>(φυσικά θα μπορούσε να είναι και άλλο είδος υπαλλήλου που δουλεύει μέσα στο οδοντιατρείο όπως για παράδειγμα γραμματέας άλλα από το κείμενο και από τα δεδομένα που έχουμε είναι πιο πιθανό να είναι η οδοντίατρος του </a:t>
            </a:r>
            <a:r>
              <a:rPr lang="el-GR" err="1"/>
              <a:t>γιατρείου</a:t>
            </a:r>
            <a:r>
              <a:rPr lang="el-GR"/>
              <a:t>).</a:t>
            </a:r>
          </a:p>
          <a:p>
            <a:endParaRPr lang="el-GR"/>
          </a:p>
          <a:p>
            <a:endParaRPr lang="en-US"/>
          </a:p>
        </p:txBody>
      </p:sp>
      <p:sp>
        <p:nvSpPr>
          <p:cNvPr id="4" name="Slide Number Placeholder 3"/>
          <p:cNvSpPr>
            <a:spLocks noGrp="1"/>
          </p:cNvSpPr>
          <p:nvPr>
            <p:ph type="sldNum" sz="quarter" idx="5"/>
          </p:nvPr>
        </p:nvSpPr>
        <p:spPr/>
        <p:txBody>
          <a:bodyPr/>
          <a:lstStyle/>
          <a:p>
            <a:fld id="{62EAD881-7E3F-4992-AFC9-69896FF1716D}" type="slidenum">
              <a:rPr lang="en-US" smtClean="0"/>
              <a:t>10</a:t>
            </a:fld>
            <a:endParaRPr lang="en-US"/>
          </a:p>
        </p:txBody>
      </p:sp>
    </p:spTree>
    <p:extLst>
      <p:ext uri="{BB962C8B-B14F-4D97-AF65-F5344CB8AC3E}">
        <p14:creationId xmlns:p14="http://schemas.microsoft.com/office/powerpoint/2010/main" val="4051420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a:t>Μια από τις αρκετές συντάξεις της </a:t>
            </a:r>
            <a:r>
              <a:rPr lang="en-US"/>
              <a:t>RDF </a:t>
            </a:r>
            <a:r>
              <a:rPr lang="el-GR"/>
              <a:t>είναι η </a:t>
            </a:r>
            <a:r>
              <a:rPr lang="en-US" err="1"/>
              <a:t>RDFa</a:t>
            </a:r>
            <a:r>
              <a:rPr lang="en-US"/>
              <a:t> </a:t>
            </a:r>
            <a:r>
              <a:rPr lang="el-GR"/>
              <a:t>σύνταξη.</a:t>
            </a:r>
          </a:p>
          <a:p>
            <a:endParaRPr lang="el-GR"/>
          </a:p>
          <a:p>
            <a:r>
              <a:rPr lang="el-GR"/>
              <a:t>Η ιστοσελίδα που βλέπουμε είναι σε </a:t>
            </a:r>
            <a:r>
              <a:rPr lang="en-US"/>
              <a:t>HTML </a:t>
            </a:r>
            <a:r>
              <a:rPr lang="el-GR"/>
              <a:t>γλώσσα και σαφέστατα η σημασιολογική πληροφορία που προσφέρει είναι ελάχιστη έως μηδενική.</a:t>
            </a:r>
            <a:endParaRPr lang="el-GR">
              <a:cs typeface="Calibri"/>
            </a:endParaRPr>
          </a:p>
          <a:p>
            <a:endParaRPr lang="el-GR"/>
          </a:p>
          <a:p>
            <a:r>
              <a:rPr lang="en-US"/>
              <a:t>Η RDFα </a:t>
            </a:r>
            <a:r>
              <a:rPr lang="el-GR"/>
              <a:t>φέρνει την ενσωμάτωση της σημασιολογική πληροφορίας στο περιεχόμενο της ιστοσελίδας με την εισαγωγή σημασιολογικών </a:t>
            </a:r>
            <a:r>
              <a:rPr lang="el-GR" err="1"/>
              <a:t>μεταδεδομένων</a:t>
            </a:r>
            <a:r>
              <a:rPr lang="el-GR"/>
              <a:t> μέσα στην </a:t>
            </a:r>
            <a:r>
              <a:rPr lang="en-US"/>
              <a:t>HTML </a:t>
            </a:r>
            <a:r>
              <a:rPr lang="el-GR"/>
              <a:t>γλώσσα.</a:t>
            </a:r>
            <a:endParaRPr lang="el-GR">
              <a:cs typeface="Calibri"/>
            </a:endParaRPr>
          </a:p>
          <a:p>
            <a:endParaRPr lang="el-GR"/>
          </a:p>
          <a:p>
            <a:r>
              <a:rPr lang="el-GR"/>
              <a:t>(Πιο συγκεκριμένα στην η σελίδα στα δεξιά περιέχει </a:t>
            </a:r>
            <a:r>
              <a:rPr lang="el-GR" err="1"/>
              <a:t>μεταδεδομένα</a:t>
            </a:r>
            <a:r>
              <a:rPr lang="el-GR"/>
              <a:t> πρώτον ότι η ιστοσελίδα αφορά στο </a:t>
            </a:r>
            <a:r>
              <a:rPr lang="en-US"/>
              <a:t>Century Smile </a:t>
            </a:r>
            <a:r>
              <a:rPr lang="el-GR"/>
              <a:t>, δεύτερον ότι το </a:t>
            </a:r>
            <a:r>
              <a:rPr lang="en-US"/>
              <a:t>Century Smile </a:t>
            </a:r>
            <a:r>
              <a:rPr lang="el-GR"/>
              <a:t>είναι μία Οδοντιατρική κλινική, τρίτον ότι βρίσκεται στην </a:t>
            </a:r>
            <a:r>
              <a:rPr lang="en-US"/>
              <a:t>Culver City</a:t>
            </a:r>
            <a:r>
              <a:rPr lang="el-GR"/>
              <a:t>, και τέταρτον ότι η </a:t>
            </a:r>
            <a:r>
              <a:rPr lang="en-US"/>
              <a:t>Maryam </a:t>
            </a:r>
            <a:r>
              <a:rPr lang="el-GR"/>
              <a:t>είναι οδοντίατρος. Αυτή η ιστοσελίδα είναι εμπλουτισμένη με σημασιολογική πληροφορία η οποία τείνει να την φέρει ένα βήμα πιο κοντά στην κατανόηση της από μια μηχανή.)</a:t>
            </a:r>
            <a:endParaRPr lang="en-US"/>
          </a:p>
        </p:txBody>
      </p:sp>
      <p:sp>
        <p:nvSpPr>
          <p:cNvPr id="4" name="Slide Number Placeholder 3"/>
          <p:cNvSpPr>
            <a:spLocks noGrp="1"/>
          </p:cNvSpPr>
          <p:nvPr>
            <p:ph type="sldNum" sz="quarter" idx="5"/>
          </p:nvPr>
        </p:nvSpPr>
        <p:spPr/>
        <p:txBody>
          <a:bodyPr/>
          <a:lstStyle/>
          <a:p>
            <a:fld id="{62EAD881-7E3F-4992-AFC9-69896FF1716D}" type="slidenum">
              <a:rPr lang="en-US" smtClean="0"/>
              <a:t>11</a:t>
            </a:fld>
            <a:endParaRPr lang="en-US"/>
          </a:p>
        </p:txBody>
      </p:sp>
    </p:spTree>
    <p:extLst>
      <p:ext uri="{BB962C8B-B14F-4D97-AF65-F5344CB8AC3E}">
        <p14:creationId xmlns:p14="http://schemas.microsoft.com/office/powerpoint/2010/main" val="4043091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a:t>Ένα άλλο εργαλείο το οποίο χρησιμοποιήθηκε για την ανάπτυξη του </a:t>
            </a:r>
            <a:r>
              <a:rPr lang="en-US"/>
              <a:t>Project </a:t>
            </a:r>
            <a:r>
              <a:rPr lang="el-GR"/>
              <a:t>είναι η γλώσσα ερωτημάτων </a:t>
            </a:r>
            <a:r>
              <a:rPr lang="en-US"/>
              <a:t>SPARQL</a:t>
            </a:r>
            <a:r>
              <a:rPr lang="el-GR"/>
              <a:t>.</a:t>
            </a:r>
          </a:p>
          <a:p>
            <a:endParaRPr lang="el-GR"/>
          </a:p>
          <a:p>
            <a:r>
              <a:rPr lang="el-GR"/>
              <a:t>Είναι μια γλώσσα ερωτημάτων που σχεδιάστηκε για την διαχείριση βάσεων δεδομένων </a:t>
            </a:r>
            <a:r>
              <a:rPr lang="en-US"/>
              <a:t>RDF</a:t>
            </a:r>
            <a:r>
              <a:rPr lang="el-GR"/>
              <a:t> και επομένως είναι ικανή να ανακτήσει και να χειριστεί δεδομένα </a:t>
            </a:r>
            <a:r>
              <a:rPr lang="en-US"/>
              <a:t>RDF </a:t>
            </a:r>
            <a:r>
              <a:rPr lang="el-GR"/>
              <a:t>που είναι αποθηκευμένα σε μία βάση δεδομένων. Αναγνωρίζεται και αυτή ως μια από τις βασικότερες τεχνολογίες που θα στηρίξει την ανάπτυξη του Σημασιολογικού Ιστού.</a:t>
            </a:r>
          </a:p>
          <a:p>
            <a:endParaRPr lang="el-GR"/>
          </a:p>
          <a:p>
            <a:r>
              <a:rPr lang="el-GR"/>
              <a:t>Θα πούμε περισσότερα για αυτήν αργότερα όταν θα γίνει η παρουσίαση της </a:t>
            </a:r>
            <a:r>
              <a:rPr lang="en-US" err="1"/>
              <a:t>DBpedia</a:t>
            </a:r>
            <a:r>
              <a:rPr lang="en-US"/>
              <a:t>. </a:t>
            </a:r>
          </a:p>
        </p:txBody>
      </p:sp>
      <p:sp>
        <p:nvSpPr>
          <p:cNvPr id="4" name="Slide Number Placeholder 3"/>
          <p:cNvSpPr>
            <a:spLocks noGrp="1"/>
          </p:cNvSpPr>
          <p:nvPr>
            <p:ph type="sldNum" sz="quarter" idx="5"/>
          </p:nvPr>
        </p:nvSpPr>
        <p:spPr/>
        <p:txBody>
          <a:bodyPr/>
          <a:lstStyle/>
          <a:p>
            <a:fld id="{62EAD881-7E3F-4992-AFC9-69896FF1716D}" type="slidenum">
              <a:rPr lang="en-US" smtClean="0"/>
              <a:t>12</a:t>
            </a:fld>
            <a:endParaRPr lang="en-US"/>
          </a:p>
        </p:txBody>
      </p:sp>
    </p:spTree>
    <p:extLst>
      <p:ext uri="{BB962C8B-B14F-4D97-AF65-F5344CB8AC3E}">
        <p14:creationId xmlns:p14="http://schemas.microsoft.com/office/powerpoint/2010/main" val="3860699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a:t>Εκτός από τα εργαλεία </a:t>
            </a:r>
            <a:r>
              <a:rPr lang="en-US"/>
              <a:t>RDF </a:t>
            </a:r>
            <a:r>
              <a:rPr lang="el-GR"/>
              <a:t>και </a:t>
            </a:r>
            <a:r>
              <a:rPr lang="en-US"/>
              <a:t>SPARQL</a:t>
            </a:r>
            <a:r>
              <a:rPr lang="el-GR"/>
              <a:t>, η ανάπτυξη του </a:t>
            </a:r>
            <a:r>
              <a:rPr lang="en-US"/>
              <a:t>Project </a:t>
            </a:r>
            <a:r>
              <a:rPr lang="el-GR"/>
              <a:t>στηρίχτηκε σε πόρους που υπάρχουν στο </a:t>
            </a:r>
            <a:r>
              <a:rPr lang="en-US"/>
              <a:t>WEB</a:t>
            </a:r>
            <a:r>
              <a:rPr lang="el-GR"/>
              <a:t>, όπως είναι το δίκτυο </a:t>
            </a:r>
            <a:r>
              <a:rPr lang="en-US" err="1"/>
              <a:t>ConceptNet</a:t>
            </a:r>
            <a:r>
              <a:rPr lang="en-US"/>
              <a:t>, </a:t>
            </a:r>
            <a:r>
              <a:rPr lang="el-GR"/>
              <a:t>η </a:t>
            </a:r>
            <a:r>
              <a:rPr lang="en-US" err="1"/>
              <a:t>DBpedia</a:t>
            </a:r>
            <a:r>
              <a:rPr lang="en-US"/>
              <a:t> </a:t>
            </a:r>
            <a:r>
              <a:rPr lang="el-GR"/>
              <a:t>και το λεξικό της </a:t>
            </a:r>
            <a:r>
              <a:rPr lang="en-US"/>
              <a:t>WordNet</a:t>
            </a:r>
            <a:r>
              <a:rPr lang="el-GR"/>
              <a:t>, από τους οποίους αντλούμε τα δεδομένα που μας είναι απαραίτητα, τα οποία θα τα συνδυάσουμε με σκοπό την δημιουργία σημασιολογικής πληροφορίας. </a:t>
            </a:r>
          </a:p>
          <a:p>
            <a:endParaRPr lang="el-GR"/>
          </a:p>
          <a:p>
            <a:r>
              <a:rPr lang="el-GR"/>
              <a:t>Ξεκινώντας με την σειρά αρχικά το </a:t>
            </a:r>
            <a:r>
              <a:rPr lang="en-US" err="1"/>
              <a:t>ConceptNet</a:t>
            </a:r>
            <a:r>
              <a:rPr lang="en-US"/>
              <a:t> </a:t>
            </a:r>
            <a:r>
              <a:rPr lang="el-GR"/>
              <a:t>είναι ένα ελεύθερο Σημασιολογικό Δίκτυο το οποίο είναι σχεδιασμένο να βοηθά τις μηχανές να κατανοήσουν τις έννοιες των λέξεων προσφέροντας μια μορφή βασικής Σημασιολογικής Πληροφορίας. </a:t>
            </a:r>
            <a:endParaRPr lang="el-GR">
              <a:cs typeface="Calibri"/>
            </a:endParaRPr>
          </a:p>
          <a:p>
            <a:endParaRPr lang="el-GR"/>
          </a:p>
          <a:p>
            <a:r>
              <a:rPr lang="el-GR"/>
              <a:t>Προέρχεται από το έργο </a:t>
            </a:r>
            <a:r>
              <a:rPr lang="en-US"/>
              <a:t>Open Mind Common Sence </a:t>
            </a:r>
            <a:r>
              <a:rPr lang="el-GR"/>
              <a:t>του </a:t>
            </a:r>
            <a:r>
              <a:rPr lang="en-US"/>
              <a:t>MIT Media Lab </a:t>
            </a:r>
            <a:r>
              <a:rPr lang="el-GR"/>
              <a:t>το οποίο αναπτύχθηκε το 1999 . Η ημερομηνία δεν είναι τόσο τυχαία αφού τότε ο </a:t>
            </a:r>
            <a:r>
              <a:rPr lang="en-US"/>
              <a:t>Tim Berners Lee </a:t>
            </a:r>
            <a:r>
              <a:rPr lang="el-GR"/>
              <a:t>είχε εκφράσει μια τυπική περιγραφή για τον Σημασιολογικό Ιστό.</a:t>
            </a:r>
            <a:endParaRPr lang="el-GR">
              <a:cs typeface="Calibri"/>
            </a:endParaRPr>
          </a:p>
          <a:p>
            <a:endParaRPr lang="el-GR"/>
          </a:p>
          <a:p>
            <a:r>
              <a:rPr lang="el-GR"/>
              <a:t>Τέλος το </a:t>
            </a:r>
            <a:r>
              <a:rPr lang="en-US" err="1"/>
              <a:t>ConceptNet</a:t>
            </a:r>
            <a:r>
              <a:rPr lang="en-US"/>
              <a:t> </a:t>
            </a:r>
            <a:r>
              <a:rPr lang="el-GR"/>
              <a:t>περιλαμβάνει πληροφορία ανεβασμένη από πολλούς χρήστες , για αυτό θα πρέπει να είμαστε πολύ προσεκτικοί με την πληροφορία που λαμβάνουμε.</a:t>
            </a:r>
            <a:endParaRPr lang="en-US"/>
          </a:p>
        </p:txBody>
      </p:sp>
      <p:sp>
        <p:nvSpPr>
          <p:cNvPr id="4" name="Slide Number Placeholder 3"/>
          <p:cNvSpPr>
            <a:spLocks noGrp="1"/>
          </p:cNvSpPr>
          <p:nvPr>
            <p:ph type="sldNum" sz="quarter" idx="5"/>
          </p:nvPr>
        </p:nvSpPr>
        <p:spPr/>
        <p:txBody>
          <a:bodyPr/>
          <a:lstStyle/>
          <a:p>
            <a:fld id="{62EAD881-7E3F-4992-AFC9-69896FF1716D}" type="slidenum">
              <a:rPr lang="en-US" smtClean="0"/>
              <a:t>13</a:t>
            </a:fld>
            <a:endParaRPr lang="en-US"/>
          </a:p>
        </p:txBody>
      </p:sp>
    </p:spTree>
    <p:extLst>
      <p:ext uri="{BB962C8B-B14F-4D97-AF65-F5344CB8AC3E}">
        <p14:creationId xmlns:p14="http://schemas.microsoft.com/office/powerpoint/2010/main" val="1146232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Η π</a:t>
            </a:r>
            <a:r>
              <a:rPr lang="en-US" err="1"/>
              <a:t>ληροφορί</a:t>
            </a:r>
            <a:r>
              <a:rPr lang="en-US"/>
              <a:t>α α</a:t>
            </a:r>
            <a:r>
              <a:rPr lang="en-US" err="1"/>
              <a:t>υτή</a:t>
            </a:r>
            <a:r>
              <a:rPr lang="en-US"/>
              <a:t> </a:t>
            </a:r>
            <a:r>
              <a:rPr lang="en-US" err="1"/>
              <a:t>είν</a:t>
            </a:r>
            <a:r>
              <a:rPr lang="en-US"/>
              <a:t>αι </a:t>
            </a:r>
            <a:r>
              <a:rPr lang="el-GR"/>
              <a:t>σε </a:t>
            </a:r>
            <a:r>
              <a:rPr lang="en-US"/>
              <a:t>RDF </a:t>
            </a:r>
            <a:r>
              <a:rPr lang="el-GR"/>
              <a:t>μορφή, ενώ μας προσφέρεται πρόσβαση σε αυτήν σε </a:t>
            </a:r>
            <a:r>
              <a:rPr lang="en-US"/>
              <a:t>JSON </a:t>
            </a:r>
            <a:r>
              <a:rPr lang="el-GR"/>
              <a:t>μορφή.</a:t>
            </a:r>
          </a:p>
          <a:p>
            <a:endParaRPr lang="el-GR"/>
          </a:p>
          <a:p>
            <a:r>
              <a:rPr lang="el-GR"/>
              <a:t>Στις εικόνες βλέπουμε οπτικά τα αποτελέσματα που μας επέστρεψε η αναζήτηση για τον όρο «</a:t>
            </a:r>
            <a:r>
              <a:rPr lang="en-US"/>
              <a:t>tea</a:t>
            </a:r>
            <a:r>
              <a:rPr lang="el-GR"/>
              <a:t>»</a:t>
            </a:r>
            <a:r>
              <a:rPr lang="en-US"/>
              <a:t>. </a:t>
            </a:r>
            <a:r>
              <a:rPr lang="el-GR"/>
              <a:t>Σε αυτά μπορούμε να ξεχωρίσουμε κάποιες </a:t>
            </a:r>
            <a:r>
              <a:rPr lang="el-GR" err="1"/>
              <a:t>τριπλέτες</a:t>
            </a:r>
            <a:r>
              <a:rPr lang="el-GR"/>
              <a:t> όπως </a:t>
            </a:r>
            <a:r>
              <a:rPr lang="en-US"/>
              <a:t>tea-has-caffeine </a:t>
            </a:r>
            <a:r>
              <a:rPr lang="el-GR"/>
              <a:t>η </a:t>
            </a:r>
            <a:r>
              <a:rPr lang="en-US"/>
              <a:t>tea-</a:t>
            </a:r>
            <a:r>
              <a:rPr lang="en-US" err="1"/>
              <a:t>isATypeOf</a:t>
            </a:r>
            <a:r>
              <a:rPr lang="en-US"/>
              <a:t>-drink </a:t>
            </a:r>
            <a:r>
              <a:rPr lang="el-GR"/>
              <a:t>, </a:t>
            </a:r>
            <a:r>
              <a:rPr lang="en-US"/>
              <a:t>tea-</a:t>
            </a:r>
            <a:r>
              <a:rPr lang="en-US" err="1"/>
              <a:t>isTypeOf</a:t>
            </a:r>
            <a:r>
              <a:rPr lang="en-US"/>
              <a:t>-herb</a:t>
            </a:r>
            <a:r>
              <a:rPr lang="el-GR"/>
              <a:t> , </a:t>
            </a:r>
            <a:r>
              <a:rPr lang="el-GR" err="1"/>
              <a:t>κ.ο.κ.</a:t>
            </a:r>
            <a:r>
              <a:rPr lang="el-GR"/>
              <a:t>. </a:t>
            </a:r>
            <a:endParaRPr lang="el-GR">
              <a:cs typeface="Calibri"/>
            </a:endParaRPr>
          </a:p>
          <a:p>
            <a:endParaRPr lang="el-GR"/>
          </a:p>
          <a:p>
            <a:r>
              <a:rPr lang="el-GR"/>
              <a:t>Επίσης θα ήθελα να τονίσω ότι ο όρος αναζήτησης δεν είναι απαραίτητο να είναι πρώτο μέλος της </a:t>
            </a:r>
            <a:r>
              <a:rPr lang="en-US"/>
              <a:t>RDF </a:t>
            </a:r>
            <a:r>
              <a:rPr lang="el-GR" err="1"/>
              <a:t>Τριπλέτας</a:t>
            </a:r>
            <a:r>
              <a:rPr lang="el-GR"/>
              <a:t>.</a:t>
            </a:r>
            <a:endParaRPr lang="en-US"/>
          </a:p>
        </p:txBody>
      </p:sp>
      <p:sp>
        <p:nvSpPr>
          <p:cNvPr id="4" name="Slide Number Placeholder 3"/>
          <p:cNvSpPr>
            <a:spLocks noGrp="1"/>
          </p:cNvSpPr>
          <p:nvPr>
            <p:ph type="sldNum" sz="quarter" idx="5"/>
          </p:nvPr>
        </p:nvSpPr>
        <p:spPr/>
        <p:txBody>
          <a:bodyPr/>
          <a:lstStyle/>
          <a:p>
            <a:fld id="{62EAD881-7E3F-4992-AFC9-69896FF1716D}" type="slidenum">
              <a:rPr lang="en-US" smtClean="0"/>
              <a:t>14</a:t>
            </a:fld>
            <a:endParaRPr lang="en-US"/>
          </a:p>
        </p:txBody>
      </p:sp>
    </p:spTree>
    <p:extLst>
      <p:ext uri="{BB962C8B-B14F-4D97-AF65-F5344CB8AC3E}">
        <p14:creationId xmlns:p14="http://schemas.microsoft.com/office/powerpoint/2010/main" val="2079650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a:t>Εκτός από το </a:t>
            </a:r>
            <a:r>
              <a:rPr lang="en-US" err="1"/>
              <a:t>ConceptNet</a:t>
            </a:r>
            <a:r>
              <a:rPr lang="en-US"/>
              <a:t> </a:t>
            </a:r>
            <a:r>
              <a:rPr lang="el-GR"/>
              <a:t>ένας ακόμα πολύ σημαντικός πόρος που χρησιμοποιήθηκε για την ανάπτυξη του εργαλείου είναι το </a:t>
            </a:r>
            <a:r>
              <a:rPr lang="en-US" err="1"/>
              <a:t>DBpedia</a:t>
            </a:r>
            <a:r>
              <a:rPr lang="en-US"/>
              <a:t>. </a:t>
            </a:r>
            <a:endParaRPr lang="el-GR"/>
          </a:p>
          <a:p>
            <a:endParaRPr lang="el-GR"/>
          </a:p>
          <a:p>
            <a:r>
              <a:rPr lang="el-GR"/>
              <a:t>Το </a:t>
            </a:r>
            <a:r>
              <a:rPr lang="en-US" err="1"/>
              <a:t>Dbpedia</a:t>
            </a:r>
            <a:r>
              <a:rPr lang="en-US"/>
              <a:t> </a:t>
            </a:r>
            <a:r>
              <a:rPr lang="el-GR"/>
              <a:t>είναι ένα έργο για την εξαγωγή και διασύνδεση δομημένης πληροφορίας διαμέσου του </a:t>
            </a:r>
            <a:r>
              <a:rPr lang="en-US"/>
              <a:t>Web </a:t>
            </a:r>
            <a:r>
              <a:rPr lang="el-GR"/>
              <a:t>, από την </a:t>
            </a:r>
            <a:r>
              <a:rPr lang="en-US"/>
              <a:t>Wikipedia.</a:t>
            </a:r>
            <a:r>
              <a:rPr lang="el-GR"/>
              <a:t> </a:t>
            </a:r>
          </a:p>
          <a:p>
            <a:endParaRPr lang="el-GR"/>
          </a:p>
          <a:p>
            <a:r>
              <a:rPr lang="el-GR"/>
              <a:t>Τα δεδομένα που αντλούνται μπορούν να είναι αντικείμενο επεξεργασίας από ένα λογισμικό και μπορούν επίσης να διασυνδεθούν με οποιοδήποτε τρόπο προσφέροντας περισσότερες δυνατότητες, γιατί όπως είπαμε προηγουμένως και επειδή θέλω να το τονίσω ακόμα μια φορά, οι πληροφορίες όταν διασυνδέονται αποκτούν μεγαλύτερη αξία.</a:t>
            </a:r>
          </a:p>
          <a:p>
            <a:endParaRPr lang="el-GR"/>
          </a:p>
          <a:p>
            <a:r>
              <a:rPr lang="el-GR"/>
              <a:t>Το </a:t>
            </a:r>
            <a:r>
              <a:rPr lang="en-US" err="1"/>
              <a:t>Dbpedia</a:t>
            </a:r>
            <a:r>
              <a:rPr lang="en-US"/>
              <a:t> </a:t>
            </a:r>
            <a:r>
              <a:rPr lang="el-GR"/>
              <a:t>προσφέρει ένα </a:t>
            </a:r>
            <a:r>
              <a:rPr lang="en-US"/>
              <a:t>SPARQL endpoint</a:t>
            </a:r>
            <a:r>
              <a:rPr lang="el-GR"/>
              <a:t> για τα δεδομένα της το «</a:t>
            </a:r>
            <a:r>
              <a:rPr lang="en-US"/>
              <a:t>Virtuoso SPARQL Query Editor</a:t>
            </a:r>
            <a:r>
              <a:rPr lang="el-GR"/>
              <a:t>». </a:t>
            </a:r>
            <a:r>
              <a:rPr lang="en-US"/>
              <a:t>SPARQL endpoint </a:t>
            </a:r>
            <a:r>
              <a:rPr lang="el-GR"/>
              <a:t>σημαίνει ότι μπορούμε να έχουμε πρόσβαση στη βάση δεδομένων της </a:t>
            </a:r>
            <a:r>
              <a:rPr lang="en-US" err="1"/>
              <a:t>Dbpedia</a:t>
            </a:r>
            <a:r>
              <a:rPr lang="en-US"/>
              <a:t> </a:t>
            </a:r>
            <a:r>
              <a:rPr lang="el-GR"/>
              <a:t>με χρήση της γλώσσας ερωτημάτων </a:t>
            </a:r>
            <a:r>
              <a:rPr lang="en-US"/>
              <a:t>SPARQL</a:t>
            </a:r>
            <a:r>
              <a:rPr lang="el-GR"/>
              <a:t>. Με αυτόν τον τρόπο λαμβάνουμε από το </a:t>
            </a:r>
            <a:r>
              <a:rPr lang="en-US" err="1"/>
              <a:t>Dbpedia</a:t>
            </a:r>
            <a:r>
              <a:rPr lang="en-US"/>
              <a:t> </a:t>
            </a:r>
            <a:r>
              <a:rPr lang="el-GR"/>
              <a:t>τα δεδομένα που χρειαζόμαστε .</a:t>
            </a:r>
            <a:r>
              <a:rPr lang="en-US"/>
              <a:t> </a:t>
            </a:r>
          </a:p>
        </p:txBody>
      </p:sp>
      <p:sp>
        <p:nvSpPr>
          <p:cNvPr id="4" name="Slide Number Placeholder 3"/>
          <p:cNvSpPr>
            <a:spLocks noGrp="1"/>
          </p:cNvSpPr>
          <p:nvPr>
            <p:ph type="sldNum" sz="quarter" idx="5"/>
          </p:nvPr>
        </p:nvSpPr>
        <p:spPr/>
        <p:txBody>
          <a:bodyPr/>
          <a:lstStyle/>
          <a:p>
            <a:fld id="{62EAD881-7E3F-4992-AFC9-69896FF1716D}" type="slidenum">
              <a:rPr lang="en-US" smtClean="0"/>
              <a:t>15</a:t>
            </a:fld>
            <a:endParaRPr lang="en-US"/>
          </a:p>
        </p:txBody>
      </p:sp>
    </p:spTree>
    <p:extLst>
      <p:ext uri="{BB962C8B-B14F-4D97-AF65-F5344CB8AC3E}">
        <p14:creationId xmlns:p14="http://schemas.microsoft.com/office/powerpoint/2010/main" val="2765990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a:t>Ένα πολύ απλό παράδειγμα για το πως αντλούμε δεδομένα από το </a:t>
            </a:r>
            <a:r>
              <a:rPr lang="en-US" err="1"/>
              <a:t>Dbpedia</a:t>
            </a:r>
            <a:r>
              <a:rPr lang="en-US"/>
              <a:t> </a:t>
            </a:r>
            <a:r>
              <a:rPr lang="el-GR"/>
              <a:t>.</a:t>
            </a:r>
          </a:p>
          <a:p>
            <a:endParaRPr lang="el-GR"/>
          </a:p>
          <a:p>
            <a:r>
              <a:rPr lang="el-GR"/>
              <a:t>Συνδεόμαστε στο</a:t>
            </a:r>
            <a:r>
              <a:rPr lang="en-US"/>
              <a:t> endpoint </a:t>
            </a:r>
            <a:r>
              <a:rPr lang="el-GR"/>
              <a:t>και συγγράφουμε σε γλώσσα </a:t>
            </a:r>
            <a:r>
              <a:rPr lang="en-US"/>
              <a:t>SPARQL </a:t>
            </a:r>
            <a:r>
              <a:rPr lang="el-GR"/>
              <a:t>το ερώτημα που θέλουμε. Στο παράδειγμα έχουμε ζητήσει όλα εκείνα τα ονόματα τον ανθρώπων και τα ονόματα από την μπάντα στην οποία παίζουν , εφόσον η μπάντα είναι είδους </a:t>
            </a:r>
            <a:r>
              <a:rPr lang="en-US" err="1"/>
              <a:t>Punk_Rock</a:t>
            </a:r>
            <a:r>
              <a:rPr lang="el-GR"/>
              <a:t>. Και φαίνονται και κάποια από τα αποτελέσματα της αναζήτησης.</a:t>
            </a:r>
          </a:p>
          <a:p>
            <a:endParaRPr lang="el-GR"/>
          </a:p>
          <a:p>
            <a:r>
              <a:rPr lang="el-GR"/>
              <a:t>Ένα πολύ σημαντικό πλεονέκτημα της του </a:t>
            </a:r>
            <a:r>
              <a:rPr lang="en-US"/>
              <a:t>Endpoint </a:t>
            </a:r>
            <a:r>
              <a:rPr lang="el-GR"/>
              <a:t>, είναι ότι μπορούμε να λάβουμε τα δεδομένα σε μια τρομερά μεγάλη γκάμα μορφών.</a:t>
            </a:r>
            <a:endParaRPr lang="en-US"/>
          </a:p>
        </p:txBody>
      </p:sp>
      <p:sp>
        <p:nvSpPr>
          <p:cNvPr id="4" name="Slide Number Placeholder 3"/>
          <p:cNvSpPr>
            <a:spLocks noGrp="1"/>
          </p:cNvSpPr>
          <p:nvPr>
            <p:ph type="sldNum" sz="quarter" idx="5"/>
          </p:nvPr>
        </p:nvSpPr>
        <p:spPr/>
        <p:txBody>
          <a:bodyPr/>
          <a:lstStyle/>
          <a:p>
            <a:fld id="{62EAD881-7E3F-4992-AFC9-69896FF1716D}" type="slidenum">
              <a:rPr lang="en-US" smtClean="0"/>
              <a:t>16</a:t>
            </a:fld>
            <a:endParaRPr lang="en-US"/>
          </a:p>
        </p:txBody>
      </p:sp>
    </p:spTree>
    <p:extLst>
      <p:ext uri="{BB962C8B-B14F-4D97-AF65-F5344CB8AC3E}">
        <p14:creationId xmlns:p14="http://schemas.microsoft.com/office/powerpoint/2010/main" val="10376912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a:t>Τέλος , η τελευταία τεχνολογία που χρησιμοποιούμε για να αντλήσουμε δεδομένα είναι το </a:t>
            </a:r>
            <a:r>
              <a:rPr lang="en-US"/>
              <a:t>WordNet</a:t>
            </a:r>
            <a:r>
              <a:rPr lang="el-GR"/>
              <a:t>. </a:t>
            </a:r>
          </a:p>
          <a:p>
            <a:endParaRPr lang="el-GR"/>
          </a:p>
          <a:p>
            <a:r>
              <a:rPr lang="el-GR"/>
              <a:t>Το </a:t>
            </a:r>
            <a:r>
              <a:rPr lang="en-US"/>
              <a:t>WordNet </a:t>
            </a:r>
            <a:r>
              <a:rPr lang="el-GR"/>
              <a:t>είναι μια μεγάλη λεξική βάση δεδομένων στα αγγλικά, και πιο συγκεκριμένα τα ουσιαστικά τα ρήματα και τα επιρρήματα ομαδοποιούνται σε σύνολα γνωστικών συνωνύμων , με το καθένα από αυτά τα σύνολα να εκφράζει μια ξεχωριστή έννοια.</a:t>
            </a:r>
          </a:p>
          <a:p>
            <a:endParaRPr lang="el-GR"/>
          </a:p>
          <a:p>
            <a:r>
              <a:rPr lang="el-GR"/>
              <a:t>Και αυτό που χρησιμοποιήθηκε στην εργασία είναι ότι τα σύνολα συνδέονται μέσω εννοιολογικών-σημασιολογικών και λεξικών σχέσεων, επομένως προκύπτει ένα δίκτυο Σημασιολογικής Πληροφορίας.</a:t>
            </a:r>
            <a:endParaRPr lang="en-US"/>
          </a:p>
        </p:txBody>
      </p:sp>
      <p:sp>
        <p:nvSpPr>
          <p:cNvPr id="4" name="Slide Number Placeholder 3"/>
          <p:cNvSpPr>
            <a:spLocks noGrp="1"/>
          </p:cNvSpPr>
          <p:nvPr>
            <p:ph type="sldNum" sz="quarter" idx="5"/>
          </p:nvPr>
        </p:nvSpPr>
        <p:spPr/>
        <p:txBody>
          <a:bodyPr/>
          <a:lstStyle/>
          <a:p>
            <a:fld id="{62EAD881-7E3F-4992-AFC9-69896FF1716D}" type="slidenum">
              <a:rPr lang="en-US" smtClean="0"/>
              <a:t>17</a:t>
            </a:fld>
            <a:endParaRPr lang="en-US"/>
          </a:p>
        </p:txBody>
      </p:sp>
    </p:spTree>
    <p:extLst>
      <p:ext uri="{BB962C8B-B14F-4D97-AF65-F5344CB8AC3E}">
        <p14:creationId xmlns:p14="http://schemas.microsoft.com/office/powerpoint/2010/main" val="7306738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a:t>Όπως αυτό που φαίνεται σε αυτήν την εικόνα. Στην εικόνα για παράδειγμα το </a:t>
            </a:r>
            <a:r>
              <a:rPr lang="en-US"/>
              <a:t>Table </a:t>
            </a:r>
            <a:r>
              <a:rPr lang="el-GR"/>
              <a:t>το </a:t>
            </a:r>
            <a:r>
              <a:rPr lang="en-US"/>
              <a:t>Bed </a:t>
            </a:r>
            <a:r>
              <a:rPr lang="el-GR"/>
              <a:t>και κάποιες άλλες οντότητες ομαδοποιούνται στο σύνολο </a:t>
            </a:r>
            <a:r>
              <a:rPr lang="en-US"/>
              <a:t>Furniture.</a:t>
            </a:r>
            <a:r>
              <a:rPr lang="el-GR"/>
              <a:t> Με αυτόν τον τρόπο όλα τα σύνολα ομαδοποιούνται τελικά σε ένα και μοναδικό το «</a:t>
            </a:r>
            <a:r>
              <a:rPr lang="en-US"/>
              <a:t>Entity</a:t>
            </a:r>
            <a:r>
              <a:rPr lang="el-GR"/>
              <a:t>». </a:t>
            </a:r>
          </a:p>
          <a:p>
            <a:endParaRPr lang="el-GR"/>
          </a:p>
          <a:p>
            <a:r>
              <a:rPr lang="el-GR"/>
              <a:t>Σε αυτό το δίκτυο μπορεί να μετρηθεί το πόσο Σημασιολογικά «κοντά» είναι δύο έννοιες, αν απλά μετρήσουμε την απόσταση τους στο δίκτυο αυτό.</a:t>
            </a:r>
            <a:endParaRPr lang="en-US"/>
          </a:p>
        </p:txBody>
      </p:sp>
      <p:sp>
        <p:nvSpPr>
          <p:cNvPr id="4" name="Slide Number Placeholder 3"/>
          <p:cNvSpPr>
            <a:spLocks noGrp="1"/>
          </p:cNvSpPr>
          <p:nvPr>
            <p:ph type="sldNum" sz="quarter" idx="5"/>
          </p:nvPr>
        </p:nvSpPr>
        <p:spPr/>
        <p:txBody>
          <a:bodyPr/>
          <a:lstStyle/>
          <a:p>
            <a:fld id="{62EAD881-7E3F-4992-AFC9-69896FF1716D}" type="slidenum">
              <a:rPr lang="en-US" smtClean="0"/>
              <a:t>18</a:t>
            </a:fld>
            <a:endParaRPr lang="en-US"/>
          </a:p>
        </p:txBody>
      </p:sp>
    </p:spTree>
    <p:extLst>
      <p:ext uri="{BB962C8B-B14F-4D97-AF65-F5344CB8AC3E}">
        <p14:creationId xmlns:p14="http://schemas.microsoft.com/office/powerpoint/2010/main" val="14275677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a:t>Συνοψίζοντας, αυτό που κάνει το εργαλείο που αναπτύχθηκε είναι ότι χρησιμοποιεί αυτούς τους 3 πόρους, </a:t>
            </a:r>
          </a:p>
          <a:p>
            <a:endParaRPr lang="el-GR"/>
          </a:p>
          <a:p>
            <a:r>
              <a:rPr lang="el-GR"/>
              <a:t>και πιο συγκεκριμένα από το </a:t>
            </a:r>
            <a:r>
              <a:rPr lang="en-US" err="1"/>
              <a:t>ConceptNet</a:t>
            </a:r>
            <a:r>
              <a:rPr lang="en-US"/>
              <a:t> </a:t>
            </a:r>
            <a:r>
              <a:rPr lang="el-GR"/>
              <a:t>λαμβάνει πληροφορία με την μορφή </a:t>
            </a:r>
            <a:r>
              <a:rPr lang="en-US"/>
              <a:t>JSON</a:t>
            </a:r>
            <a:r>
              <a:rPr lang="el-GR"/>
              <a:t>, στην πληροφορία αυτή λαμβάνουμε μια λίστα με έννοιες που συνδέονται με τον όρο που έχουμε αναζητήσει, ενώ επίσης λαμβάνουμε και το βάρος της εννοιολογικής διασύνδεσης που έχουν, γιατί είναι φυσικό κάποιοι όροι να είναι πιο κοντά σημασιολογικά από κάποιους άλλους.</a:t>
            </a:r>
          </a:p>
          <a:p>
            <a:endParaRPr lang="el-GR"/>
          </a:p>
          <a:p>
            <a:r>
              <a:rPr lang="el-GR"/>
              <a:t>Στη συνέχεια από το </a:t>
            </a:r>
            <a:r>
              <a:rPr lang="en-US" err="1"/>
              <a:t>Dbpedia</a:t>
            </a:r>
            <a:r>
              <a:rPr lang="en-US"/>
              <a:t> </a:t>
            </a:r>
            <a:r>
              <a:rPr lang="el-GR"/>
              <a:t>λαμβάνουμε με την χρήση </a:t>
            </a:r>
            <a:r>
              <a:rPr lang="en-US"/>
              <a:t>SPARQL </a:t>
            </a:r>
            <a:r>
              <a:rPr lang="el-GR"/>
              <a:t>ερωτήματος ένα κείμενο που αποτελεί τον ορισμό του κάθε όρου που έχουμε στην προηγούμενη λίστα.</a:t>
            </a:r>
          </a:p>
          <a:p>
            <a:endParaRPr lang="el-GR"/>
          </a:p>
          <a:p>
            <a:r>
              <a:rPr lang="el-GR"/>
              <a:t>Ενώ τέλος, από το </a:t>
            </a:r>
            <a:r>
              <a:rPr lang="en-US"/>
              <a:t>WordNet </a:t>
            </a:r>
            <a:r>
              <a:rPr lang="el-GR"/>
              <a:t>με χρήση της βιβλιοθήκης </a:t>
            </a:r>
            <a:r>
              <a:rPr lang="en-US"/>
              <a:t>NLTK </a:t>
            </a:r>
            <a:r>
              <a:rPr lang="el-GR"/>
              <a:t>λαμβάνουμε το δίκτυο που είχαμε αναφέρει προηγουμένως.</a:t>
            </a:r>
          </a:p>
          <a:p>
            <a:endParaRPr lang="el-GR"/>
          </a:p>
          <a:p>
            <a:endParaRPr lang="el-GR"/>
          </a:p>
        </p:txBody>
      </p:sp>
      <p:sp>
        <p:nvSpPr>
          <p:cNvPr id="4" name="Slide Number Placeholder 3"/>
          <p:cNvSpPr>
            <a:spLocks noGrp="1"/>
          </p:cNvSpPr>
          <p:nvPr>
            <p:ph type="sldNum" sz="quarter" idx="5"/>
          </p:nvPr>
        </p:nvSpPr>
        <p:spPr/>
        <p:txBody>
          <a:bodyPr/>
          <a:lstStyle/>
          <a:p>
            <a:fld id="{62EAD881-7E3F-4992-AFC9-69896FF1716D}" type="slidenum">
              <a:rPr lang="en-US" smtClean="0"/>
              <a:t>19</a:t>
            </a:fld>
            <a:endParaRPr lang="en-US"/>
          </a:p>
        </p:txBody>
      </p:sp>
    </p:spTree>
    <p:extLst>
      <p:ext uri="{BB962C8B-B14F-4D97-AF65-F5344CB8AC3E}">
        <p14:creationId xmlns:p14="http://schemas.microsoft.com/office/powerpoint/2010/main" val="3477578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a:t>Τα ανοιχτά διασυνδεδεμένα δεδομένα αποτελούν αναπόσπαστο κομμάτι των περισσότερων συστημάτων εξόρυξης γνώσης από το διαδίκτυο, ενώ επίσης υποστηρίζουν συστήματα μηχανικής μάθησης και ρομποτικής. Και το σημαντικό τους πλεονέκτημα όταν χρησιμοποιηθούν κατάλληλα, είναι </a:t>
            </a:r>
            <a:r>
              <a:rPr lang="el-GR" err="1"/>
              <a:t>οτι</a:t>
            </a:r>
            <a:r>
              <a:rPr lang="el-GR"/>
              <a:t> καθιστούν πιο εύκολη για την μηχανή την εξαγωγή και την κατανόηση της πληροφορίας!</a:t>
            </a:r>
          </a:p>
          <a:p>
            <a:endParaRPr lang="el-GR"/>
          </a:p>
          <a:p>
            <a:pPr marL="0" marR="0" lvl="0" indent="0" algn="l" defTabSz="914400" rtl="0" eaLnBrk="1" fontAlgn="auto" latinLnBrk="0" hangingPunct="1">
              <a:lnSpc>
                <a:spcPct val="100000"/>
              </a:lnSpc>
              <a:spcBef>
                <a:spcPts val="0"/>
              </a:spcBef>
              <a:spcAft>
                <a:spcPts val="0"/>
              </a:spcAft>
              <a:buClrTx/>
              <a:buSzTx/>
              <a:buFontTx/>
              <a:buNone/>
              <a:tabLst/>
              <a:defRPr/>
            </a:pPr>
            <a:r>
              <a:rPr lang="el-GR"/>
              <a:t>Εκτός από χρήση ανοιχτών διασυνδεδεμένων δεδομένων όμως για την υλοποίηση του εργαλείου χρησιμοποιήθηκαν η τεχνολογία </a:t>
            </a:r>
            <a:r>
              <a:rPr lang="en-US"/>
              <a:t>RDF</a:t>
            </a:r>
            <a:r>
              <a:rPr lang="el-GR"/>
              <a:t> και η γλώσσα προγραμματισμού </a:t>
            </a:r>
            <a:r>
              <a:rPr lang="en-US"/>
              <a:t>SPAPQL</a:t>
            </a:r>
            <a:r>
              <a:rPr lang="el-GR"/>
              <a:t>.</a:t>
            </a:r>
            <a:endParaRPr lang="en-US"/>
          </a:p>
          <a:p>
            <a:endParaRPr lang="en-US"/>
          </a:p>
        </p:txBody>
      </p:sp>
      <p:sp>
        <p:nvSpPr>
          <p:cNvPr id="4" name="Slide Number Placeholder 3"/>
          <p:cNvSpPr>
            <a:spLocks noGrp="1"/>
          </p:cNvSpPr>
          <p:nvPr>
            <p:ph type="sldNum" sz="quarter" idx="5"/>
          </p:nvPr>
        </p:nvSpPr>
        <p:spPr/>
        <p:txBody>
          <a:bodyPr/>
          <a:lstStyle/>
          <a:p>
            <a:fld id="{62EAD881-7E3F-4992-AFC9-69896FF1716D}" type="slidenum">
              <a:rPr lang="en-US" smtClean="0"/>
              <a:t>2</a:t>
            </a:fld>
            <a:endParaRPr lang="en-US"/>
          </a:p>
        </p:txBody>
      </p:sp>
    </p:spTree>
    <p:extLst>
      <p:ext uri="{BB962C8B-B14F-4D97-AF65-F5344CB8AC3E}">
        <p14:creationId xmlns:p14="http://schemas.microsoft.com/office/powerpoint/2010/main" val="37309746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a:t>Πιο συγκεκριμένα τα βήματα που γίνονται κατά την εκτέλεση του εργαλείου είναι τα εξής</a:t>
            </a:r>
          </a:p>
          <a:p>
            <a:endParaRPr lang="el-GR"/>
          </a:p>
          <a:p>
            <a:r>
              <a:rPr lang="el-GR"/>
              <a:t>Αρχικά, αντλούμε την λίστα λέξεων/εννοιών από το </a:t>
            </a:r>
            <a:r>
              <a:rPr lang="en-US" err="1"/>
              <a:t>ConceptNet</a:t>
            </a:r>
            <a:r>
              <a:rPr lang="en-US"/>
              <a:t> </a:t>
            </a:r>
            <a:r>
              <a:rPr lang="el-GR"/>
              <a:t>που συνδέονται με τον όρο της αναζήτησης, μαζί με το βάρος που ορίζει το πόσο πολύ συνδέεται ο κάθε όρος με αυτόν της αναζήτησης.</a:t>
            </a:r>
          </a:p>
          <a:p>
            <a:endParaRPr lang="el-GR"/>
          </a:p>
          <a:p>
            <a:r>
              <a:rPr lang="el-GR"/>
              <a:t>Έπειτα αντλούμε το πεδίο :</a:t>
            </a:r>
            <a:r>
              <a:rPr lang="en-US"/>
              <a:t>about </a:t>
            </a:r>
            <a:r>
              <a:rPr lang="el-GR"/>
              <a:t>από το </a:t>
            </a:r>
            <a:r>
              <a:rPr lang="en-US" err="1"/>
              <a:t>Dbpedia</a:t>
            </a:r>
            <a:r>
              <a:rPr lang="en-US"/>
              <a:t> </a:t>
            </a:r>
            <a:r>
              <a:rPr lang="el-GR"/>
              <a:t>για τον όρο αναζήτησης, καθώς και για κάθε όρο που είναι στη λίστα του προηγούμενου βήματος. Στο σημείο αυτό θα ήθελα να αναφέρω ότι για όσους όρους δεν λήφθηκε κάποιο πεδίο σε αυτό το βήμα, τότε αυτό λαμβάνεται υπόψιν από το εργαλείο αρνητικά σχετικά με την σημασιολογική διασύνδεση αυτών των όρων με τον όρο που δόθηκε ως είσοδο.</a:t>
            </a:r>
          </a:p>
          <a:p>
            <a:endParaRPr lang="el-GR"/>
          </a:p>
          <a:p>
            <a:r>
              <a:rPr lang="el-GR"/>
              <a:t>Σε αυτά τα κείμενα που αποσπάστηκαν στο βήμα 2, εφαρμόζουμε </a:t>
            </a:r>
            <a:r>
              <a:rPr lang="en-US" err="1"/>
              <a:t>tf-idf</a:t>
            </a:r>
            <a:r>
              <a:rPr lang="en-US"/>
              <a:t> document similarity</a:t>
            </a:r>
            <a:r>
              <a:rPr lang="el-GR"/>
              <a:t> για να δούμε ποια είναι περισσότερο κοντά στο κείμενο που περιγράφει τον όρο αναζήτησης.</a:t>
            </a:r>
          </a:p>
          <a:p>
            <a:endParaRPr lang="el-GR"/>
          </a:p>
          <a:p>
            <a:r>
              <a:rPr lang="el-GR"/>
              <a:t>Στο τέταρτο βήμα κάνουμε εξόρυξη του δικτύου σημασιολογικής πληροφορίας από το </a:t>
            </a:r>
            <a:r>
              <a:rPr lang="en-US"/>
              <a:t>WordNet </a:t>
            </a:r>
            <a:r>
              <a:rPr lang="el-GR"/>
              <a:t>με χρήση της βιβλιοθήκης </a:t>
            </a:r>
            <a:r>
              <a:rPr lang="en-US"/>
              <a:t>NLTK</a:t>
            </a:r>
            <a:endParaRPr lang="el-GR"/>
          </a:p>
          <a:p>
            <a:endParaRPr lang="el-GR"/>
          </a:p>
          <a:p>
            <a:r>
              <a:rPr lang="el-GR"/>
              <a:t>Και υπολογίζουμε την απόσταση στο δίκτυο του </a:t>
            </a:r>
            <a:r>
              <a:rPr lang="en-US"/>
              <a:t>WordNet </a:t>
            </a:r>
            <a:r>
              <a:rPr lang="el-GR"/>
              <a:t>μεταξύ του όρου αναζήτησης και κάθε όρου που έχουμε στη λίστα.</a:t>
            </a:r>
          </a:p>
          <a:p>
            <a:endParaRPr lang="el-GR"/>
          </a:p>
          <a:p>
            <a:r>
              <a:rPr lang="el-GR"/>
              <a:t>Και τελικά, στο τελευταίο βήμα, συνδυάζουμε όλες τις μετρικές που προέκυψαν σε μία τελική μετρική ως εξής: όπως φαίνεται από τον τελικό τύπο, όσο πιο μικρή είναι η απόσταση μεταξύ δυο λέξεων στο δίκτυο </a:t>
            </a:r>
            <a:r>
              <a:rPr lang="en-US"/>
              <a:t>WordNet </a:t>
            </a:r>
            <a:r>
              <a:rPr lang="el-GR"/>
              <a:t>τότε θεωρούμε ότι είναι πιο κοντά εννοιολογικά. Ενώ τα άλλα 2 βάρη, χρησιμοποιούνται χωρίς καμία απολύτως περεταίρω αλλαγή.</a:t>
            </a:r>
            <a:endParaRPr lang="en-US"/>
          </a:p>
        </p:txBody>
      </p:sp>
      <p:sp>
        <p:nvSpPr>
          <p:cNvPr id="4" name="Slide Number Placeholder 3"/>
          <p:cNvSpPr>
            <a:spLocks noGrp="1"/>
          </p:cNvSpPr>
          <p:nvPr>
            <p:ph type="sldNum" sz="quarter" idx="5"/>
          </p:nvPr>
        </p:nvSpPr>
        <p:spPr/>
        <p:txBody>
          <a:bodyPr/>
          <a:lstStyle/>
          <a:p>
            <a:fld id="{62EAD881-7E3F-4992-AFC9-69896FF1716D}" type="slidenum">
              <a:rPr lang="en-US" smtClean="0"/>
              <a:t>20</a:t>
            </a:fld>
            <a:endParaRPr lang="en-US"/>
          </a:p>
        </p:txBody>
      </p:sp>
    </p:spTree>
    <p:extLst>
      <p:ext uri="{BB962C8B-B14F-4D97-AF65-F5344CB8AC3E}">
        <p14:creationId xmlns:p14="http://schemas.microsoft.com/office/powerpoint/2010/main" val="9573162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a:t>Θα ήθελα τέλος να παρουσιάσω κάποια παραδείγματα ενδεικτικά.</a:t>
            </a:r>
          </a:p>
          <a:p>
            <a:endParaRPr lang="el-GR"/>
          </a:p>
          <a:p>
            <a:r>
              <a:rPr lang="el-GR"/>
              <a:t>Στην διαφάνεια βλέπουμε τα αποτελέσματα του εργαλείου μας , για τον όρο αναζήτησης : «</a:t>
            </a:r>
            <a:r>
              <a:rPr lang="en-US"/>
              <a:t>time</a:t>
            </a:r>
            <a:r>
              <a:rPr lang="el-GR"/>
              <a:t>»</a:t>
            </a:r>
            <a:endParaRPr lang="en-US"/>
          </a:p>
          <a:p>
            <a:endParaRPr lang="en-US"/>
          </a:p>
          <a:p>
            <a:r>
              <a:rPr lang="el-GR"/>
              <a:t>Όπως φαίνεται από τα αποτελέσματα ο όρος «</a:t>
            </a:r>
            <a:r>
              <a:rPr lang="en-US"/>
              <a:t>time</a:t>
            </a:r>
            <a:r>
              <a:rPr lang="el-GR"/>
              <a:t>» συνδέεται εννοιολογικά περισσότερο με τους όρους </a:t>
            </a:r>
            <a:r>
              <a:rPr lang="en-US"/>
              <a:t>: minute, hour, clock, watch</a:t>
            </a:r>
            <a:r>
              <a:rPr lang="el-GR"/>
              <a:t>, ενώ με άλλους όρους όπως </a:t>
            </a:r>
            <a:r>
              <a:rPr lang="en-US"/>
              <a:t>: forth dimension, story, party, play</a:t>
            </a:r>
            <a:r>
              <a:rPr lang="el-GR"/>
              <a:t> συνδέεται επίσης σημασιολογικά , αλλά σε μικρότερο βαθμό.</a:t>
            </a:r>
          </a:p>
          <a:p>
            <a:endParaRPr lang="el-GR"/>
          </a:p>
          <a:p>
            <a:r>
              <a:rPr lang="el-GR"/>
              <a:t>Ενώ φυσικά βλέπουμε και την ιδιότητα σύνδεσης που έχει ο όρος της αναζήτησης με τον κάθε όρο στα αποτελέσματα.</a:t>
            </a:r>
            <a:endParaRPr lang="en-US"/>
          </a:p>
        </p:txBody>
      </p:sp>
      <p:sp>
        <p:nvSpPr>
          <p:cNvPr id="4" name="Slide Number Placeholder 3"/>
          <p:cNvSpPr>
            <a:spLocks noGrp="1"/>
          </p:cNvSpPr>
          <p:nvPr>
            <p:ph type="sldNum" sz="quarter" idx="5"/>
          </p:nvPr>
        </p:nvSpPr>
        <p:spPr/>
        <p:txBody>
          <a:bodyPr/>
          <a:lstStyle/>
          <a:p>
            <a:fld id="{62EAD881-7E3F-4992-AFC9-69896FF1716D}" type="slidenum">
              <a:rPr lang="en-US" smtClean="0"/>
              <a:t>21</a:t>
            </a:fld>
            <a:endParaRPr lang="en-US"/>
          </a:p>
        </p:txBody>
      </p:sp>
    </p:spTree>
    <p:extLst>
      <p:ext uri="{BB962C8B-B14F-4D97-AF65-F5344CB8AC3E}">
        <p14:creationId xmlns:p14="http://schemas.microsoft.com/office/powerpoint/2010/main" val="25085065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a:t>Εδώ βλέπουμε τα αποτελέσματα για τον όρο αναζήτησης «</a:t>
            </a:r>
            <a:r>
              <a:rPr lang="en-US"/>
              <a:t>sugar</a:t>
            </a:r>
            <a:r>
              <a:rPr lang="el-GR"/>
              <a:t>»</a:t>
            </a:r>
          </a:p>
          <a:p>
            <a:endParaRPr lang="el-GR"/>
          </a:p>
          <a:p>
            <a:r>
              <a:rPr lang="el-GR"/>
              <a:t>Σύμφωνα με το εργαλείο ο όρος αυτός έχει έντονη σύνδεση με όρους όπως </a:t>
            </a:r>
            <a:r>
              <a:rPr lang="en-US"/>
              <a:t>: sweet, white, salt </a:t>
            </a:r>
            <a:r>
              <a:rPr lang="el-GR"/>
              <a:t>και </a:t>
            </a:r>
            <a:r>
              <a:rPr lang="en-US"/>
              <a:t>tea. </a:t>
            </a:r>
            <a:r>
              <a:rPr lang="el-GR"/>
              <a:t>και φαίνεται ότι παρόλο που με τους όρους </a:t>
            </a:r>
            <a:r>
              <a:rPr lang="en-US"/>
              <a:t>white </a:t>
            </a:r>
            <a:r>
              <a:rPr lang="el-GR"/>
              <a:t>και </a:t>
            </a:r>
            <a:r>
              <a:rPr lang="en-US"/>
              <a:t>salt </a:t>
            </a:r>
            <a:r>
              <a:rPr lang="el-GR"/>
              <a:t>δεν έχει καμία προφανή σύνδεση λεξικογραφικά, θεωρούμε ότι η ζάχαρη μοιάζει εννοιολογικά με το αλάτι, επειδή μοιάζουν σαν υλικά, και ότι συνδέεται με το άσπρο χρώμα επειδή προφανώς η ζάχαρη μπορεί να είναι άσπρη, και με το τσάι και τον καφέ επειδή πολλοί βάζουν στον καφέ τους και στο τσάι τους ζάχαρη.</a:t>
            </a:r>
            <a:endParaRPr lang="en-US"/>
          </a:p>
        </p:txBody>
      </p:sp>
      <p:sp>
        <p:nvSpPr>
          <p:cNvPr id="4" name="Slide Number Placeholder 3"/>
          <p:cNvSpPr>
            <a:spLocks noGrp="1"/>
          </p:cNvSpPr>
          <p:nvPr>
            <p:ph type="sldNum" sz="quarter" idx="5"/>
          </p:nvPr>
        </p:nvSpPr>
        <p:spPr/>
        <p:txBody>
          <a:bodyPr/>
          <a:lstStyle/>
          <a:p>
            <a:fld id="{62EAD881-7E3F-4992-AFC9-69896FF1716D}" type="slidenum">
              <a:rPr lang="en-US" smtClean="0"/>
              <a:t>22</a:t>
            </a:fld>
            <a:endParaRPr lang="en-US"/>
          </a:p>
        </p:txBody>
      </p:sp>
    </p:spTree>
    <p:extLst>
      <p:ext uri="{BB962C8B-B14F-4D97-AF65-F5344CB8AC3E}">
        <p14:creationId xmlns:p14="http://schemas.microsoft.com/office/powerpoint/2010/main" val="23612374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a:t>Εδώ υπάρχουν τα αποτελέσματα της αναζήτησης για τον όρο «</a:t>
            </a:r>
            <a:r>
              <a:rPr lang="en-US"/>
              <a:t>red</a:t>
            </a:r>
            <a:r>
              <a:rPr lang="el-GR"/>
              <a:t>». </a:t>
            </a:r>
          </a:p>
          <a:p>
            <a:endParaRPr lang="el-GR"/>
          </a:p>
          <a:p>
            <a:r>
              <a:rPr lang="el-GR"/>
              <a:t>Έχουμε το </a:t>
            </a:r>
            <a:r>
              <a:rPr lang="en-US"/>
              <a:t>apple </a:t>
            </a:r>
            <a:r>
              <a:rPr lang="el-GR"/>
              <a:t>το οποίο είναι κόκκινο, έχουμε το κρασί το οποίο είναι κόκκινο, έχουμε γενικά πράγματα τα οποία είναι κόκκινα, έχουμε επίσης το χρώμα μπλε. Θα ήθελα να αναφέρω ότι πολλοί άνθρωποι έχουν την διαίσθηση ότι το μπλε συνδέεται με το κόκκινο, γιατί πχ στα γυαλιά </a:t>
            </a:r>
            <a:r>
              <a:rPr lang="en-US"/>
              <a:t>3D </a:t>
            </a:r>
            <a:r>
              <a:rPr lang="el-GR"/>
              <a:t>ο  ένας φακός είναι μπλε και ο άλλος κόκκινος, η όταν δίνουμε καμιά φορά χρώματα στις ομάδες η μια ομάδα παίρνει τα μπλε και η άλλη τα κόκκινα.</a:t>
            </a:r>
            <a:endParaRPr lang="el-GR">
              <a:cs typeface="Calibri"/>
            </a:endParaRPr>
          </a:p>
          <a:p>
            <a:endParaRPr lang="el-GR"/>
          </a:p>
          <a:p>
            <a:r>
              <a:rPr lang="el-GR"/>
              <a:t>Όμως το κακό με το εργαλείο είναι ότι δεν αναφέρει «για ποιον ακριβώς λόγο υπάρχει αυτή η σημασιολογική σύνδεση»</a:t>
            </a:r>
            <a:endParaRPr lang="el-GR">
              <a:cs typeface="Calibri"/>
            </a:endParaRPr>
          </a:p>
          <a:p>
            <a:endParaRPr lang="el-GR"/>
          </a:p>
          <a:p>
            <a:r>
              <a:rPr lang="el-GR"/>
              <a:t>Επίσης θα ήθελα να τονίσω ότι ο λόγος που αναφέρει την </a:t>
            </a:r>
            <a:r>
              <a:rPr lang="el-GR" err="1"/>
              <a:t>οκλαχομα</a:t>
            </a:r>
            <a:r>
              <a:rPr lang="el-GR"/>
              <a:t> στα αποτελέσματα, είναι επειδή </a:t>
            </a:r>
            <a:r>
              <a:rPr lang="el-GR" err="1"/>
              <a:t>οκλαχόμα</a:t>
            </a:r>
            <a:r>
              <a:rPr lang="el-GR"/>
              <a:t> σημαίνει</a:t>
            </a:r>
            <a:r>
              <a:rPr lang="en-US"/>
              <a:t> </a:t>
            </a:r>
            <a:r>
              <a:rPr lang="el-GR"/>
              <a:t>«κόκκινοι άνθρωποι»</a:t>
            </a:r>
            <a:r>
              <a:rPr lang="en-US"/>
              <a:t>, </a:t>
            </a:r>
            <a:r>
              <a:rPr lang="el-GR"/>
              <a:t>δεν θυμάμαι σε ποια γλώσσα ήταν άλλα το είχα ψάξει όταν διερευνούσα για σφάλματα στο εργαλείο.</a:t>
            </a:r>
            <a:endParaRPr lang="en-US"/>
          </a:p>
        </p:txBody>
      </p:sp>
      <p:sp>
        <p:nvSpPr>
          <p:cNvPr id="4" name="Slide Number Placeholder 3"/>
          <p:cNvSpPr>
            <a:spLocks noGrp="1"/>
          </p:cNvSpPr>
          <p:nvPr>
            <p:ph type="sldNum" sz="quarter" idx="5"/>
          </p:nvPr>
        </p:nvSpPr>
        <p:spPr/>
        <p:txBody>
          <a:bodyPr/>
          <a:lstStyle/>
          <a:p>
            <a:fld id="{62EAD881-7E3F-4992-AFC9-69896FF1716D}" type="slidenum">
              <a:rPr lang="en-US" smtClean="0"/>
              <a:t>23</a:t>
            </a:fld>
            <a:endParaRPr lang="en-US"/>
          </a:p>
        </p:txBody>
      </p:sp>
    </p:spTree>
    <p:extLst>
      <p:ext uri="{BB962C8B-B14F-4D97-AF65-F5344CB8AC3E}">
        <p14:creationId xmlns:p14="http://schemas.microsoft.com/office/powerpoint/2010/main" val="29810943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a:t>Εδώ βλέπουμε ενδεικτικά κάποια αποτελέσματα που λάβαμε για τον όρο «</a:t>
            </a:r>
            <a:r>
              <a:rPr lang="en-US"/>
              <a:t>kitchen</a:t>
            </a:r>
            <a:r>
              <a:rPr lang="el-GR"/>
              <a:t>».</a:t>
            </a:r>
          </a:p>
          <a:p>
            <a:endParaRPr lang="el-GR"/>
          </a:p>
          <a:p>
            <a:r>
              <a:rPr lang="el-GR"/>
              <a:t>Στο σημείο αυτό θα ήθελα να αναφέρω μια εφαρμογή του εργαλείου. θα μπορούσε να υποστηρίξει διάφορα </a:t>
            </a:r>
            <a:r>
              <a:rPr lang="el-GR" err="1"/>
              <a:t>ρομποτ</a:t>
            </a:r>
            <a:r>
              <a:rPr lang="el-GR"/>
              <a:t> </a:t>
            </a:r>
            <a:r>
              <a:rPr lang="el-GR" err="1"/>
              <a:t>ονλαιν</a:t>
            </a:r>
            <a:r>
              <a:rPr lang="el-GR"/>
              <a:t> μάθησης. Είχα διαβάσει να</a:t>
            </a:r>
            <a:r>
              <a:rPr lang="en-US"/>
              <a:t> paper </a:t>
            </a:r>
            <a:r>
              <a:rPr lang="el-GR"/>
              <a:t>πάνω σε αυτό το κομμάτι, το οποίο αναφερόταν στις εφαρμογές των σημασιολογικών δεδομένων, και πιο συγκεκριμένα για το πως θα μπορούσαν να χρησιμοποιηθούν τα σημασιολογικά δεδομένα για την </a:t>
            </a:r>
            <a:r>
              <a:rPr lang="en-US"/>
              <a:t>Online </a:t>
            </a:r>
            <a:r>
              <a:rPr lang="el-GR"/>
              <a:t>εκμάθηση διαφόρων αντικειμένων από κάποια ρομπότ τα οποία έχουν ως στόχο να αναγνωρίζουν αντικείμενα.</a:t>
            </a:r>
            <a:endParaRPr lang="el-GR">
              <a:cs typeface="Calibri"/>
            </a:endParaRPr>
          </a:p>
          <a:p>
            <a:endParaRPr lang="el-GR"/>
          </a:p>
          <a:p>
            <a:r>
              <a:rPr lang="el-GR"/>
              <a:t>Πιο συγκεκριμένα έγραφε ότι δεν είναι απαραίτητο να γίνεται εκ των προτέρων προγραμματισμός για την αναγνώριση ΟΛΩΝ των αντικειμένων, πρακτικά κάτι τέτοιο φαντάζει αδύνατον, αλλά αν τα ρομπότ αποκτήσουν πρόσβαση σε τέτοια εργαλεία γνώσεων θα είναι σε θέση να αναγνωρίσουν μόνα τους τα αντικείμενα.</a:t>
            </a:r>
            <a:endParaRPr lang="el-GR">
              <a:cs typeface="Calibri"/>
            </a:endParaRPr>
          </a:p>
          <a:p>
            <a:endParaRPr lang="el-GR"/>
          </a:p>
          <a:p>
            <a:r>
              <a:rPr lang="el-GR"/>
              <a:t>Για παράδειγμα ας υποθέσουμε ότι ένα τέτοιο ρομπότ </a:t>
            </a:r>
            <a:r>
              <a:rPr lang="el-GR" err="1"/>
              <a:t>πηγάινει</a:t>
            </a:r>
            <a:r>
              <a:rPr lang="el-GR"/>
              <a:t> στην κουζίνα ενός σπιτιού, και βλέπει ένα τραπέζι και πάνω του υπάρχει ένα πιρούνι και ένα «αντικείμενο» το οποίο έχει κυκλικό σχήμα, αν αυτό το ρομπότ έχει πρόσβαση σε τέτοια μορφή σημασιολογικής πληροφορίας, και είναι προγραμματισμένο να αναπτύσσει απλές λογικές προτάσεις, μπορεί πολύ εύκολα να συμπεράνει ότι το «αντικείμενο» αυτό είναι ένα «πιάτο».</a:t>
            </a:r>
            <a:endParaRPr lang="el-GR">
              <a:cs typeface="Calibri"/>
            </a:endParaRPr>
          </a:p>
        </p:txBody>
      </p:sp>
      <p:sp>
        <p:nvSpPr>
          <p:cNvPr id="4" name="Slide Number Placeholder 3"/>
          <p:cNvSpPr>
            <a:spLocks noGrp="1"/>
          </p:cNvSpPr>
          <p:nvPr>
            <p:ph type="sldNum" sz="quarter" idx="5"/>
          </p:nvPr>
        </p:nvSpPr>
        <p:spPr/>
        <p:txBody>
          <a:bodyPr/>
          <a:lstStyle/>
          <a:p>
            <a:fld id="{62EAD881-7E3F-4992-AFC9-69896FF1716D}" type="slidenum">
              <a:rPr lang="en-US" smtClean="0"/>
              <a:t>24</a:t>
            </a:fld>
            <a:endParaRPr lang="en-US"/>
          </a:p>
        </p:txBody>
      </p:sp>
    </p:spTree>
    <p:extLst>
      <p:ext uri="{BB962C8B-B14F-4D97-AF65-F5344CB8AC3E}">
        <p14:creationId xmlns:p14="http://schemas.microsoft.com/office/powerpoint/2010/main" val="6837088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a:t>Τέλος εδώ έχω κάποια αποτελέσματα για τον όρο αναζήτησης </a:t>
            </a:r>
            <a:r>
              <a:rPr lang="en-US"/>
              <a:t>computer </a:t>
            </a:r>
            <a:r>
              <a:rPr lang="el-GR"/>
              <a:t>τελείως ενδεικτικά, και δεν θα μπω σε περισσότερη ανάλυση των αποτελεσμάτων.</a:t>
            </a:r>
            <a:endParaRPr lang="en-US"/>
          </a:p>
        </p:txBody>
      </p:sp>
      <p:sp>
        <p:nvSpPr>
          <p:cNvPr id="4" name="Slide Number Placeholder 3"/>
          <p:cNvSpPr>
            <a:spLocks noGrp="1"/>
          </p:cNvSpPr>
          <p:nvPr>
            <p:ph type="sldNum" sz="quarter" idx="5"/>
          </p:nvPr>
        </p:nvSpPr>
        <p:spPr/>
        <p:txBody>
          <a:bodyPr/>
          <a:lstStyle/>
          <a:p>
            <a:fld id="{62EAD881-7E3F-4992-AFC9-69896FF1716D}" type="slidenum">
              <a:rPr lang="en-US" smtClean="0"/>
              <a:t>25</a:t>
            </a:fld>
            <a:endParaRPr lang="en-US"/>
          </a:p>
        </p:txBody>
      </p:sp>
    </p:spTree>
    <p:extLst>
      <p:ext uri="{BB962C8B-B14F-4D97-AF65-F5344CB8AC3E}">
        <p14:creationId xmlns:p14="http://schemas.microsoft.com/office/powerpoint/2010/main" val="33192919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a:cs typeface="Calibri"/>
              </a:rPr>
              <a:t>Θα ήθελα να αναφέρω ένα σενάριο πραγματικού κόσμου του Σημασιολογικού Ιστού.</a:t>
            </a:r>
            <a:endParaRPr lang="el-GR"/>
          </a:p>
          <a:p>
            <a:endParaRPr lang="el-GR"/>
          </a:p>
          <a:p>
            <a:r>
              <a:rPr lang="el-GR"/>
              <a:t>Έστω ότι επιθυμούμε να δούμε μια ταινία, και να φάμε κάτι, και έστω ότι επιθυμούμε να δούμε μια ταινία δράσης, και να φάμε Ιταλικό φαγητό.  </a:t>
            </a:r>
            <a:endParaRPr lang="en-US">
              <a:cs typeface="Calibri"/>
            </a:endParaRPr>
          </a:p>
        </p:txBody>
      </p:sp>
      <p:sp>
        <p:nvSpPr>
          <p:cNvPr id="4" name="Slide Number Placeholder 3"/>
          <p:cNvSpPr>
            <a:spLocks noGrp="1"/>
          </p:cNvSpPr>
          <p:nvPr>
            <p:ph type="sldNum" sz="quarter" idx="5"/>
          </p:nvPr>
        </p:nvSpPr>
        <p:spPr/>
        <p:txBody>
          <a:bodyPr/>
          <a:lstStyle/>
          <a:p>
            <a:fld id="{62EAD881-7E3F-4992-AFC9-69896FF1716D}" type="slidenum">
              <a:rPr lang="en-US" smtClean="0"/>
              <a:t>26</a:t>
            </a:fld>
            <a:endParaRPr lang="en-US"/>
          </a:p>
        </p:txBody>
      </p:sp>
    </p:spTree>
    <p:extLst>
      <p:ext uri="{BB962C8B-B14F-4D97-AF65-F5344CB8AC3E}">
        <p14:creationId xmlns:p14="http://schemas.microsoft.com/office/powerpoint/2010/main" val="19197462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a:t>Στον σημερινό Ιστό αναζητούμε τα ερωτήματα «ταινίες δράσης (</a:t>
            </a:r>
            <a:r>
              <a:rPr lang="el-GR" err="1"/>
              <a:t>torrent</a:t>
            </a:r>
            <a:r>
              <a:rPr lang="el-GR"/>
              <a:t>)» και «ιταλικά εστιατόρια». Αυτά είναι δύο τελείως διαφορετικά ερωτήματα και δεν υπάρχει καμία απολύτως συσχέτιση μεταξύ τους.</a:t>
            </a:r>
          </a:p>
          <a:p>
            <a:endParaRPr lang="el-GR">
              <a:cs typeface="Calibri"/>
            </a:endParaRPr>
          </a:p>
          <a:p>
            <a:r>
              <a:rPr lang="el-GR">
                <a:cs typeface="Calibri"/>
              </a:rPr>
              <a:t>Θα έπρεπε εμείς να εξαντλήσουμε όλες τις επιλογές που θα είχαμε σχετικά με το "σε ποιο σινεμά θα δω την ταινία" με γνώμονα το "ποιο από αυτά είναι πιο κοντά σε κάποιο Ιταλικό εστιατόριο".</a:t>
            </a:r>
          </a:p>
        </p:txBody>
      </p:sp>
      <p:sp>
        <p:nvSpPr>
          <p:cNvPr id="4" name="Slide Number Placeholder 3"/>
          <p:cNvSpPr>
            <a:spLocks noGrp="1"/>
          </p:cNvSpPr>
          <p:nvPr>
            <p:ph type="sldNum" sz="quarter" idx="5"/>
          </p:nvPr>
        </p:nvSpPr>
        <p:spPr/>
        <p:txBody>
          <a:bodyPr/>
          <a:lstStyle/>
          <a:p>
            <a:fld id="{62EAD881-7E3F-4992-AFC9-69896FF1716D}" type="slidenum">
              <a:rPr lang="en-US" smtClean="0"/>
              <a:t>27</a:t>
            </a:fld>
            <a:endParaRPr lang="en-US"/>
          </a:p>
        </p:txBody>
      </p:sp>
    </p:spTree>
    <p:extLst>
      <p:ext uri="{BB962C8B-B14F-4D97-AF65-F5344CB8AC3E}">
        <p14:creationId xmlns:p14="http://schemas.microsoft.com/office/powerpoint/2010/main" val="16037685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a:t>Όμως στον Σημασιολογικό Ιστό θα θέταμε το ερώτημα με διαφορετικό τρόπο, για παράδειγμα «θέλω να δω μια ταινία δράσης και να φάω ιταλικό φαγητό», και το αποτέλεσμα θα ήταν να μας επιστρέψει ένα σύνολο κινηματογράφων της πόλης μας, οι οποίοι είναι κοντά σε κάποιο Ιταλικό εστιατόριο.</a:t>
            </a:r>
            <a:endParaRPr lang="en-US">
              <a:cs typeface="Calibri" panose="020F0502020204030204"/>
            </a:endParaRPr>
          </a:p>
          <a:p>
            <a:endParaRPr lang="el-GR">
              <a:cs typeface="Calibri"/>
            </a:endParaRPr>
          </a:p>
          <a:p>
            <a:r>
              <a:rPr lang="el-GR">
                <a:cs typeface="Calibri"/>
              </a:rPr>
              <a:t>Δηλαδή η μηχανή θα κάνει την δική μας δουλειά .</a:t>
            </a:r>
          </a:p>
        </p:txBody>
      </p:sp>
      <p:sp>
        <p:nvSpPr>
          <p:cNvPr id="4" name="Slide Number Placeholder 3"/>
          <p:cNvSpPr>
            <a:spLocks noGrp="1"/>
          </p:cNvSpPr>
          <p:nvPr>
            <p:ph type="sldNum" sz="quarter" idx="5"/>
          </p:nvPr>
        </p:nvSpPr>
        <p:spPr/>
        <p:txBody>
          <a:bodyPr/>
          <a:lstStyle/>
          <a:p>
            <a:fld id="{62EAD881-7E3F-4992-AFC9-69896FF1716D}" type="slidenum">
              <a:rPr lang="en-US" smtClean="0"/>
              <a:t>28</a:t>
            </a:fld>
            <a:endParaRPr lang="en-US"/>
          </a:p>
        </p:txBody>
      </p:sp>
    </p:spTree>
    <p:extLst>
      <p:ext uri="{BB962C8B-B14F-4D97-AF65-F5344CB8AC3E}">
        <p14:creationId xmlns:p14="http://schemas.microsoft.com/office/powerpoint/2010/main" val="1434353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a:t>Αυτά, σας ευχαριστώ πάρα πολύ για την προσοχή σας!</a:t>
            </a:r>
            <a:endParaRPr lang="en-US"/>
          </a:p>
        </p:txBody>
      </p:sp>
      <p:sp>
        <p:nvSpPr>
          <p:cNvPr id="4" name="Slide Number Placeholder 3"/>
          <p:cNvSpPr>
            <a:spLocks noGrp="1"/>
          </p:cNvSpPr>
          <p:nvPr>
            <p:ph type="sldNum" sz="quarter" idx="5"/>
          </p:nvPr>
        </p:nvSpPr>
        <p:spPr/>
        <p:txBody>
          <a:bodyPr/>
          <a:lstStyle/>
          <a:p>
            <a:fld id="{62EAD881-7E3F-4992-AFC9-69896FF1716D}" type="slidenum">
              <a:rPr lang="en-US" smtClean="0"/>
              <a:t>29</a:t>
            </a:fld>
            <a:endParaRPr lang="en-US"/>
          </a:p>
        </p:txBody>
      </p:sp>
    </p:spTree>
    <p:extLst>
      <p:ext uri="{BB962C8B-B14F-4D97-AF65-F5344CB8AC3E}">
        <p14:creationId xmlns:p14="http://schemas.microsoft.com/office/powerpoint/2010/main" val="942967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a:cs typeface="Calibri"/>
              </a:rPr>
              <a:t>Να ορίσουμε τι είναι αυτό που κάνει τον Σημασιολογικό Ιστό να διαφέρει από τον Κοινωνικό ιστό</a:t>
            </a:r>
            <a:endParaRPr lang="el-GR"/>
          </a:p>
          <a:p>
            <a:endParaRPr lang="el-GR"/>
          </a:p>
          <a:p>
            <a:r>
              <a:rPr lang="el-GR"/>
              <a:t>Όπως φαίνεται και στον πίνακα, η ανάπτυξη του </a:t>
            </a:r>
            <a:r>
              <a:rPr lang="en-US"/>
              <a:t>WEB2.0 </a:t>
            </a:r>
            <a:r>
              <a:rPr lang="el-GR"/>
              <a:t>είναι εστιασμένη στην κοινότητα, για αυτό τον λόγο ο </a:t>
            </a:r>
            <a:r>
              <a:rPr lang="en-US"/>
              <a:t>WEB2.0 </a:t>
            </a:r>
            <a:r>
              <a:rPr lang="el-GR"/>
              <a:t>είναι γνωστός και ως κοινωνικός ιστός. Ενώ ο </a:t>
            </a:r>
            <a:r>
              <a:rPr lang="en-US"/>
              <a:t>WEB3.0 </a:t>
            </a:r>
            <a:r>
              <a:rPr lang="el-GR"/>
              <a:t>ο Σημασιολογικός Ιστός εστιάζει στο άτομο.</a:t>
            </a:r>
            <a:endParaRPr lang="el-GR">
              <a:cs typeface="Calibri"/>
            </a:endParaRPr>
          </a:p>
          <a:p>
            <a:endParaRPr lang="el-GR"/>
          </a:p>
          <a:p>
            <a:r>
              <a:rPr lang="el-GR"/>
              <a:t>Επίσης στον </a:t>
            </a:r>
            <a:r>
              <a:rPr lang="en-US"/>
              <a:t>WEB2.0 </a:t>
            </a:r>
            <a:r>
              <a:rPr lang="el-GR"/>
              <a:t>κατά κανόνα η ανάπτυξη του στηρίζεται στον διαμοιρασμό του περιεχομένου, ενώ στον </a:t>
            </a:r>
            <a:r>
              <a:rPr lang="en-US"/>
              <a:t>WEB3.0 </a:t>
            </a:r>
            <a:r>
              <a:rPr lang="el-GR"/>
              <a:t>αυτό που θα φέρει την ανάπτυξη του θα είναι η </a:t>
            </a:r>
            <a:r>
              <a:rPr lang="el-GR" err="1"/>
              <a:t>εννοποίηση</a:t>
            </a:r>
            <a:r>
              <a:rPr lang="el-GR"/>
              <a:t> των πληροφοριών που έχουν δημοσιευτεί στον </a:t>
            </a:r>
            <a:r>
              <a:rPr lang="en-US"/>
              <a:t>WEB2.0</a:t>
            </a:r>
            <a:r>
              <a:rPr lang="el-GR"/>
              <a:t>. </a:t>
            </a:r>
            <a:endParaRPr lang="el-GR">
              <a:cs typeface="Calibri"/>
            </a:endParaRPr>
          </a:p>
          <a:p>
            <a:endParaRPr lang="el-GR"/>
          </a:p>
          <a:p>
            <a:r>
              <a:rPr lang="el-GR"/>
              <a:t>Αυτό θα έχει ως αποτέλεσμα την ανάπτυξη πιο έξυπνων εφαρμογών.</a:t>
            </a:r>
            <a:endParaRPr lang="el-GR">
              <a:cs typeface="Calibri"/>
            </a:endParaRPr>
          </a:p>
          <a:p>
            <a:endParaRPr lang="el-GR"/>
          </a:p>
          <a:p>
            <a:r>
              <a:rPr lang="el-GR"/>
              <a:t>Τέλος τα εργαλεία τα οποία θα στηρίξουν την ανάπτυξη του Σημασιολογικού Ιστού θα είναι τα </a:t>
            </a:r>
            <a:r>
              <a:rPr lang="en-US"/>
              <a:t>RDF/ RDFS </a:t>
            </a:r>
            <a:r>
              <a:rPr lang="el-GR"/>
              <a:t>και </a:t>
            </a:r>
            <a:r>
              <a:rPr lang="en-US"/>
              <a:t>OWL</a:t>
            </a:r>
            <a:r>
              <a:rPr lang="el-GR"/>
              <a:t>.</a:t>
            </a:r>
            <a:endParaRPr lang="el-GR">
              <a:cs typeface="Calibri"/>
            </a:endParaRPr>
          </a:p>
          <a:p>
            <a:endParaRPr lang="el-GR"/>
          </a:p>
          <a:p>
            <a:r>
              <a:rPr lang="el-GR"/>
              <a:t>Επομένως αν μας ρωτήσει κανείς τι είναι ο Σημασιολογικός Ιστός; μπορούμε να τον ορίσουμε ως μια επέκταση του σημερινού Ιστού που τείνει να φέρει δομή στο περιεχόμενο των ιστοσελίδων, και αυτό θα έχει ως αποτέλεσμα να γίνει πιο </a:t>
            </a:r>
            <a:r>
              <a:rPr lang="el-GR" err="1"/>
              <a:t>προσβάσιμος</a:t>
            </a:r>
            <a:r>
              <a:rPr lang="el-GR"/>
              <a:t> από τις μηχανές. (για αυτό θα αναπτυχθούν πιο έξυπνες </a:t>
            </a:r>
            <a:r>
              <a:rPr lang="el-GR" err="1"/>
              <a:t>εφαρμοφές</a:t>
            </a:r>
            <a:r>
              <a:rPr lang="el-GR"/>
              <a:t>)</a:t>
            </a:r>
            <a:endParaRPr lang="el-GR">
              <a:cs typeface="Calibri"/>
            </a:endParaRPr>
          </a:p>
          <a:p>
            <a:endParaRPr lang="el-GR"/>
          </a:p>
          <a:p>
            <a:r>
              <a:rPr lang="el-GR"/>
              <a:t>Τι σημαίνει το ότι ο «Ιστός θα είναι πιο </a:t>
            </a:r>
            <a:r>
              <a:rPr lang="el-GR" err="1"/>
              <a:t>προσβάσιμος</a:t>
            </a:r>
            <a:r>
              <a:rPr lang="el-GR"/>
              <a:t> από τις μηχανές;»</a:t>
            </a:r>
            <a:endParaRPr lang="el-GR">
              <a:cs typeface="Calibri"/>
            </a:endParaRPr>
          </a:p>
          <a:p>
            <a:endParaRPr lang="el-GR"/>
          </a:p>
          <a:p>
            <a:endParaRPr lang="el-GR"/>
          </a:p>
          <a:p>
            <a:endParaRPr lang="el-GR"/>
          </a:p>
          <a:p>
            <a:endParaRPr lang="en-US"/>
          </a:p>
        </p:txBody>
      </p:sp>
      <p:sp>
        <p:nvSpPr>
          <p:cNvPr id="4" name="Slide Number Placeholder 3"/>
          <p:cNvSpPr>
            <a:spLocks noGrp="1"/>
          </p:cNvSpPr>
          <p:nvPr>
            <p:ph type="sldNum" sz="quarter" idx="5"/>
          </p:nvPr>
        </p:nvSpPr>
        <p:spPr/>
        <p:txBody>
          <a:bodyPr/>
          <a:lstStyle/>
          <a:p>
            <a:fld id="{62EAD881-7E3F-4992-AFC9-69896FF1716D}" type="slidenum">
              <a:rPr lang="en-US" smtClean="0"/>
              <a:t>3</a:t>
            </a:fld>
            <a:endParaRPr lang="en-US"/>
          </a:p>
        </p:txBody>
      </p:sp>
    </p:spTree>
    <p:extLst>
      <p:ext uri="{BB962C8B-B14F-4D97-AF65-F5344CB8AC3E}">
        <p14:creationId xmlns:p14="http://schemas.microsoft.com/office/powerpoint/2010/main" val="328639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a:t>Στην εικόνα αποτυπώνουμε το πως «βλέπουν» οι μηχανές τον παγκόσμιο ιστό σήμερα. Μια από τις βασικότερες λειτουργίες των μηχανών στο διαδίκτυο είναι η </a:t>
            </a:r>
            <a:r>
              <a:rPr lang="el-GR" err="1"/>
              <a:t>δεικτιοδότηση</a:t>
            </a:r>
            <a:r>
              <a:rPr lang="el-GR"/>
              <a:t> και η </a:t>
            </a:r>
            <a:r>
              <a:rPr lang="el-GR" err="1"/>
              <a:t>ευρετηριοποίηση</a:t>
            </a:r>
            <a:r>
              <a:rPr lang="el-GR"/>
              <a:t> των ιστοσελίδων που υπάρχουν στο διαδίκτυο.</a:t>
            </a:r>
          </a:p>
          <a:p>
            <a:endParaRPr lang="el-GR"/>
          </a:p>
          <a:p>
            <a:r>
              <a:rPr lang="el-GR"/>
              <a:t>Στην δεύτερη εικόνα βλέπουμε το πως </a:t>
            </a:r>
            <a:r>
              <a:rPr lang="el-GR" b="1"/>
              <a:t>θα θέλαμε</a:t>
            </a:r>
            <a:r>
              <a:rPr lang="el-GR"/>
              <a:t> να βλέπουν οι μηχανές τον παγκόσμιο ιστό σήμερα. </a:t>
            </a:r>
            <a:endParaRPr lang="el-GR">
              <a:cs typeface="Calibri"/>
            </a:endParaRPr>
          </a:p>
          <a:p>
            <a:endParaRPr lang="el-GR"/>
          </a:p>
          <a:p>
            <a:r>
              <a:rPr lang="el-GR"/>
              <a:t>Τι καταλαβαίνω εγώ όταν διαβάζω αυτήν την ιστοσελίδα; Από την εικόνα και μόνο μπορώ να κατανοήσω ότι πρόκειται για ένα οδοντιατρείο, και αν ρίξω μια πιο προσεκτική ματιά στο κείμενο βλέπω ότι η οδοντίατρος αυτού του οδοντιατρείου είναι μια γιατρός που την λένε </a:t>
            </a:r>
            <a:r>
              <a:rPr lang="en-US"/>
              <a:t>Maryam</a:t>
            </a:r>
            <a:r>
              <a:rPr lang="el-GR"/>
              <a:t>. Επίσης βλέπω ότι αυτό το οδοντιατρείο βρίσκεται σε συγκεκριμένη τοποθεσία και μπορώ να χαράξω μια διαδρομή για να πάω εκεί ανάλογα με τις απαιτήσεις μου.</a:t>
            </a:r>
            <a:endParaRPr lang="el-GR">
              <a:cs typeface="Calibri"/>
            </a:endParaRPr>
          </a:p>
          <a:p>
            <a:endParaRPr lang="el-GR"/>
          </a:p>
          <a:p>
            <a:r>
              <a:rPr lang="el-GR"/>
              <a:t>Ακριβώς με αυτόν τον τρόπο, θα θέλαμε μια μηχανή να βλέπει αυτήν την ιστοσελίδα.</a:t>
            </a:r>
            <a:endParaRPr lang="el-GR">
              <a:cs typeface="Calibri"/>
            </a:endParaRPr>
          </a:p>
          <a:p>
            <a:endParaRPr lang="el-GR"/>
          </a:p>
          <a:p>
            <a:r>
              <a:rPr lang="el-GR"/>
              <a:t>Και για να γίνει αυτό, πρέπει να εμπλουτίσουμε τον Ιστό με Σημασιολογική Πληροφορία, αφού αυτή θα τον κάνει πιο κατανοητό από τις μηχανές</a:t>
            </a:r>
            <a:endParaRPr lang="en-US"/>
          </a:p>
        </p:txBody>
      </p:sp>
      <p:sp>
        <p:nvSpPr>
          <p:cNvPr id="4" name="Slide Number Placeholder 3"/>
          <p:cNvSpPr>
            <a:spLocks noGrp="1"/>
          </p:cNvSpPr>
          <p:nvPr>
            <p:ph type="sldNum" sz="quarter" idx="5"/>
          </p:nvPr>
        </p:nvSpPr>
        <p:spPr/>
        <p:txBody>
          <a:bodyPr/>
          <a:lstStyle/>
          <a:p>
            <a:fld id="{62EAD881-7E3F-4992-AFC9-69896FF1716D}" type="slidenum">
              <a:rPr lang="en-US" smtClean="0"/>
              <a:t>4</a:t>
            </a:fld>
            <a:endParaRPr lang="en-US"/>
          </a:p>
        </p:txBody>
      </p:sp>
    </p:spTree>
    <p:extLst>
      <p:ext uri="{BB962C8B-B14F-4D97-AF65-F5344CB8AC3E}">
        <p14:creationId xmlns:p14="http://schemas.microsoft.com/office/powerpoint/2010/main" val="112840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a:t>Για να είμαστε πιο συγκεκριμένοι , στην πραγματικότητα η Σημασιολογική Πληροφορία υπάρχει, απλά οι μηχανές δεν το γνωρίζουν.</a:t>
            </a:r>
          </a:p>
          <a:p>
            <a:endParaRPr lang="el-GR"/>
          </a:p>
          <a:p>
            <a:r>
              <a:rPr lang="el-GR"/>
              <a:t>Στην εικόνα βλέπουμε ένα δίκτυο ανοιχτών διασυνδεδεμένων δεδομένων. Μια μηχανή δεν μπορεί να επεξεργαστεί την πληροφορία σε αυτήν την μορφή, και αυτό είναι το πρόβλημα που κρατάει τις μηχανές μακριά από τον Παγκόσμιο Ιστό.</a:t>
            </a:r>
            <a:endParaRPr lang="el-GR">
              <a:cs typeface="Calibri"/>
            </a:endParaRPr>
          </a:p>
          <a:p>
            <a:endParaRPr lang="el-GR"/>
          </a:p>
          <a:p>
            <a:r>
              <a:rPr lang="el-GR"/>
              <a:t>Η λύση σε αυτό το πρόβλημα είναι δική μας ευθύνη, πρέπει να πάρουμε αυτή την Πληροφορία που υπάρχει και να την μετατρέψουμε σε κάτι το οποίο μπορούν να επεξεργαστούν οι μηχανές.</a:t>
            </a:r>
            <a:endParaRPr lang="en-US"/>
          </a:p>
        </p:txBody>
      </p:sp>
      <p:sp>
        <p:nvSpPr>
          <p:cNvPr id="4" name="Slide Number Placeholder 3"/>
          <p:cNvSpPr>
            <a:spLocks noGrp="1"/>
          </p:cNvSpPr>
          <p:nvPr>
            <p:ph type="sldNum" sz="quarter" idx="5"/>
          </p:nvPr>
        </p:nvSpPr>
        <p:spPr/>
        <p:txBody>
          <a:bodyPr/>
          <a:lstStyle/>
          <a:p>
            <a:fld id="{62EAD881-7E3F-4992-AFC9-69896FF1716D}" type="slidenum">
              <a:rPr lang="en-US" smtClean="0"/>
              <a:t>5</a:t>
            </a:fld>
            <a:endParaRPr lang="en-US"/>
          </a:p>
        </p:txBody>
      </p:sp>
    </p:spTree>
    <p:extLst>
      <p:ext uri="{BB962C8B-B14F-4D97-AF65-F5344CB8AC3E}">
        <p14:creationId xmlns:p14="http://schemas.microsoft.com/office/powerpoint/2010/main" val="1294124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a:t>Έγινε αναφορά στα ανοιχτά Διασυνδεδεμένα Δεδομένα.</a:t>
            </a:r>
          </a:p>
          <a:p>
            <a:endParaRPr lang="el-GR"/>
          </a:p>
          <a:p>
            <a:r>
              <a:rPr lang="el-GR"/>
              <a:t>Ανοιχτά διασυνδεδεμένα δεδομένα είναι μια μέθοδος δημοσιοποίησης δεδομένων ώστε να είναι αλληλένδετα και επομένως να έχουν μεγαλύτερη αξία.</a:t>
            </a:r>
            <a:endParaRPr lang="el-GR">
              <a:cs typeface="Calibri"/>
            </a:endParaRPr>
          </a:p>
          <a:p>
            <a:endParaRPr lang="el-GR">
              <a:cs typeface="Calibri"/>
            </a:endParaRPr>
          </a:p>
          <a:p>
            <a:r>
              <a:rPr lang="el-GR">
                <a:cs typeface="Calibri"/>
              </a:rPr>
              <a:t>Είναι</a:t>
            </a:r>
            <a:r>
              <a:rPr lang="el-GR"/>
              <a:t> τελείως διαφορετικό το να έχουμε τον </a:t>
            </a:r>
            <a:r>
              <a:rPr lang="en-US"/>
              <a:t>Jason</a:t>
            </a:r>
            <a:r>
              <a:rPr lang="el-GR"/>
              <a:t>, να έχουμε την Μαρί και την Ιταλία, από το να έχουμε τον </a:t>
            </a:r>
            <a:r>
              <a:rPr lang="en-US"/>
              <a:t>Jason </a:t>
            </a:r>
            <a:r>
              <a:rPr lang="el-GR"/>
              <a:t>ο οποίος γνωρίζει την Μαρί η οποία έχει γεννηθεί στην Ιταλία. Εκτός από το ότι τα δεδομένα μας σε αυτή την μορφή έχουν μεγαλύτερη αξία , μπορούμε να υποθέσουμε διάφορα σενάρια, όπως για παράδειγμα ότι ο </a:t>
            </a:r>
            <a:r>
              <a:rPr lang="en-US"/>
              <a:t>Jason </a:t>
            </a:r>
            <a:r>
              <a:rPr lang="el-GR"/>
              <a:t>είναι πολύ πιθανόν να έχει επισκεφτεί την Ιταλία.</a:t>
            </a:r>
            <a:endParaRPr lang="en-US">
              <a:cs typeface="Calibri"/>
            </a:endParaRPr>
          </a:p>
        </p:txBody>
      </p:sp>
      <p:sp>
        <p:nvSpPr>
          <p:cNvPr id="4" name="Slide Number Placeholder 3"/>
          <p:cNvSpPr>
            <a:spLocks noGrp="1"/>
          </p:cNvSpPr>
          <p:nvPr>
            <p:ph type="sldNum" sz="quarter" idx="5"/>
          </p:nvPr>
        </p:nvSpPr>
        <p:spPr/>
        <p:txBody>
          <a:bodyPr/>
          <a:lstStyle/>
          <a:p>
            <a:fld id="{62EAD881-7E3F-4992-AFC9-69896FF1716D}" type="slidenum">
              <a:rPr lang="en-US" smtClean="0"/>
              <a:t>6</a:t>
            </a:fld>
            <a:endParaRPr lang="en-US"/>
          </a:p>
        </p:txBody>
      </p:sp>
    </p:spTree>
    <p:extLst>
      <p:ext uri="{BB962C8B-B14F-4D97-AF65-F5344CB8AC3E}">
        <p14:creationId xmlns:p14="http://schemas.microsoft.com/office/powerpoint/2010/main" val="2547719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a:t>Τα ανοιχτά διασυνδεδεμένα δεδομένα αποτελούν αναπόσπαστο κομμάτι των περισσότερων συστημάτων εξόρυξης γνώσης από το διαδίκτυο, ενώ επίσης υποστηρίζουν συστήματα μηχανικής μάθησης και ρομποτικής. Και το σημαντικό τους πλεονέκτημα όταν χρησιμοποιηθούν κατάλληλα, είναι </a:t>
            </a:r>
            <a:r>
              <a:rPr lang="el-GR" err="1"/>
              <a:t>οτι</a:t>
            </a:r>
            <a:r>
              <a:rPr lang="el-GR"/>
              <a:t> καθιστούν πιο εύκολη για την μηχανή την εξαγωγή και την κατανόηση της πληροφορίας!</a:t>
            </a:r>
          </a:p>
          <a:p>
            <a:endParaRPr lang="el-GR"/>
          </a:p>
          <a:p>
            <a:pPr marL="0" marR="0" lvl="0" indent="0" algn="l" defTabSz="914400" rtl="0" eaLnBrk="1" fontAlgn="auto" latinLnBrk="0" hangingPunct="1">
              <a:lnSpc>
                <a:spcPct val="100000"/>
              </a:lnSpc>
              <a:spcBef>
                <a:spcPts val="0"/>
              </a:spcBef>
              <a:spcAft>
                <a:spcPts val="0"/>
              </a:spcAft>
              <a:buClrTx/>
              <a:buSzTx/>
              <a:buFontTx/>
              <a:buNone/>
              <a:tabLst/>
              <a:defRPr/>
            </a:pPr>
            <a:r>
              <a:rPr lang="el-GR"/>
              <a:t>Εκτός από χρήση ανοιχτών διασυνδεδεμένων δεδομένων όμως για την υλοποίηση του εργαλείου χρησιμοποιήθηκαν η τεχνολογία </a:t>
            </a:r>
            <a:r>
              <a:rPr lang="en-US"/>
              <a:t>RDF</a:t>
            </a:r>
            <a:r>
              <a:rPr lang="el-GR"/>
              <a:t> και η γλώσσα προγραμματισμού </a:t>
            </a:r>
            <a:r>
              <a:rPr lang="en-US"/>
              <a:t>SPAPQL</a:t>
            </a:r>
            <a:r>
              <a:rPr lang="el-GR"/>
              <a:t>.</a:t>
            </a:r>
            <a:endParaRPr lang="en-US"/>
          </a:p>
          <a:p>
            <a:endParaRPr lang="en-US"/>
          </a:p>
        </p:txBody>
      </p:sp>
      <p:sp>
        <p:nvSpPr>
          <p:cNvPr id="4" name="Slide Number Placeholder 3"/>
          <p:cNvSpPr>
            <a:spLocks noGrp="1"/>
          </p:cNvSpPr>
          <p:nvPr>
            <p:ph type="sldNum" sz="quarter" idx="5"/>
          </p:nvPr>
        </p:nvSpPr>
        <p:spPr/>
        <p:txBody>
          <a:bodyPr/>
          <a:lstStyle/>
          <a:p>
            <a:fld id="{62EAD881-7E3F-4992-AFC9-69896FF1716D}" type="slidenum">
              <a:rPr lang="en-US" smtClean="0"/>
              <a:t>7</a:t>
            </a:fld>
            <a:endParaRPr lang="en-US"/>
          </a:p>
        </p:txBody>
      </p:sp>
    </p:spTree>
    <p:extLst>
      <p:ext uri="{BB962C8B-B14F-4D97-AF65-F5344CB8AC3E}">
        <p14:creationId xmlns:p14="http://schemas.microsoft.com/office/powerpoint/2010/main" val="193499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a:t>Να ορίσουμε και άλλες όπως </a:t>
            </a:r>
            <a:r>
              <a:rPr lang="en-US"/>
              <a:t>Maryam </a:t>
            </a:r>
            <a:r>
              <a:rPr lang="en-US" err="1"/>
              <a:t>isA</a:t>
            </a:r>
            <a:r>
              <a:rPr lang="en-US"/>
              <a:t> Dentist </a:t>
            </a:r>
            <a:r>
              <a:rPr lang="el-GR"/>
              <a:t>(φυσικά θα μπορούσε να είναι και άλλο είδος υπαλλήλου που δουλεύει μέσα στο οδοντιατρείο όπως για παράδειγμα γραμματέας άλλα από το κείμενο και από τα δεδομένα που έχουμε είναι πιο πιθανό να είναι η οδοντίατρος του </a:t>
            </a:r>
            <a:r>
              <a:rPr lang="el-GR" err="1"/>
              <a:t>γιατρείου</a:t>
            </a:r>
            <a:r>
              <a:rPr lang="el-GR"/>
              <a:t>).</a:t>
            </a:r>
          </a:p>
          <a:p>
            <a:endParaRPr lang="el-GR"/>
          </a:p>
          <a:p>
            <a:endParaRPr lang="en-US"/>
          </a:p>
        </p:txBody>
      </p:sp>
      <p:sp>
        <p:nvSpPr>
          <p:cNvPr id="4" name="Slide Number Placeholder 3"/>
          <p:cNvSpPr>
            <a:spLocks noGrp="1"/>
          </p:cNvSpPr>
          <p:nvPr>
            <p:ph type="sldNum" sz="quarter" idx="5"/>
          </p:nvPr>
        </p:nvSpPr>
        <p:spPr/>
        <p:txBody>
          <a:bodyPr/>
          <a:lstStyle/>
          <a:p>
            <a:fld id="{62EAD881-7E3F-4992-AFC9-69896FF1716D}" type="slidenum">
              <a:rPr lang="en-US" smtClean="0"/>
              <a:t>8</a:t>
            </a:fld>
            <a:endParaRPr lang="en-US"/>
          </a:p>
        </p:txBody>
      </p:sp>
    </p:spTree>
    <p:extLst>
      <p:ext uri="{BB962C8B-B14F-4D97-AF65-F5344CB8AC3E}">
        <p14:creationId xmlns:p14="http://schemas.microsoft.com/office/powerpoint/2010/main" val="937791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a:t>Και ας εφαρμόσουμε σε αυτό το μοντέλο </a:t>
            </a:r>
            <a:r>
              <a:rPr lang="en-US"/>
              <a:t>RDF </a:t>
            </a:r>
            <a:r>
              <a:rPr lang="el-GR"/>
              <a:t>για να κατανοήσουμε την λειτουργία του.</a:t>
            </a:r>
          </a:p>
          <a:p>
            <a:endParaRPr lang="el-GR"/>
          </a:p>
          <a:p>
            <a:r>
              <a:rPr lang="el-GR"/>
              <a:t>Αν διαβάσουμε ξανά το κείμενο της Ιστοσελίδας μπορούμε να ξεχωρίσουμε τέτοιες </a:t>
            </a:r>
            <a:r>
              <a:rPr lang="en-US"/>
              <a:t>DRF </a:t>
            </a:r>
            <a:r>
              <a:rPr lang="el-GR" err="1"/>
              <a:t>τριπλέτες</a:t>
            </a:r>
            <a:r>
              <a:rPr lang="el-GR"/>
              <a:t> οι οποίες μας δίνουν συγκεκριμένες πληροφορίες.</a:t>
            </a:r>
            <a:endParaRPr lang="el-GR">
              <a:cs typeface="Calibri"/>
            </a:endParaRPr>
          </a:p>
          <a:p>
            <a:endParaRPr lang="el-GR"/>
          </a:p>
          <a:p>
            <a:r>
              <a:rPr lang="el-GR"/>
              <a:t>(Μπορούμε να δημιουργήσουμε την </a:t>
            </a:r>
            <a:r>
              <a:rPr lang="el-GR" err="1"/>
              <a:t>τριπλέτα</a:t>
            </a:r>
            <a:r>
              <a:rPr lang="el-GR"/>
              <a:t> </a:t>
            </a:r>
            <a:r>
              <a:rPr lang="en-US"/>
              <a:t>Century Smile </a:t>
            </a:r>
            <a:r>
              <a:rPr lang="en-US" err="1"/>
              <a:t>isA</a:t>
            </a:r>
            <a:r>
              <a:rPr lang="en-US"/>
              <a:t> Dental Clinic</a:t>
            </a:r>
            <a:endParaRPr lang="el-GR"/>
          </a:p>
          <a:p>
            <a:r>
              <a:rPr lang="el-GR"/>
              <a:t>Την </a:t>
            </a:r>
            <a:r>
              <a:rPr lang="el-GR" err="1"/>
              <a:t>τριπλέτα</a:t>
            </a:r>
            <a:r>
              <a:rPr lang="el-GR"/>
              <a:t> </a:t>
            </a:r>
            <a:r>
              <a:rPr lang="en-US"/>
              <a:t>Century Smile </a:t>
            </a:r>
            <a:r>
              <a:rPr lang="en-US" err="1"/>
              <a:t>locatedOn</a:t>
            </a:r>
            <a:r>
              <a:rPr lang="en-US"/>
              <a:t> Culver City</a:t>
            </a:r>
            <a:r>
              <a:rPr lang="el-GR"/>
              <a:t> και την </a:t>
            </a:r>
            <a:r>
              <a:rPr lang="en-US"/>
              <a:t>Maryam </a:t>
            </a:r>
            <a:r>
              <a:rPr lang="en-US" err="1"/>
              <a:t>worksAt</a:t>
            </a:r>
            <a:r>
              <a:rPr lang="el-GR"/>
              <a:t> </a:t>
            </a:r>
            <a:r>
              <a:rPr lang="en-US"/>
              <a:t>Century Smile)</a:t>
            </a:r>
            <a:endParaRPr lang="el-GR"/>
          </a:p>
        </p:txBody>
      </p:sp>
      <p:sp>
        <p:nvSpPr>
          <p:cNvPr id="4" name="Slide Number Placeholder 3"/>
          <p:cNvSpPr>
            <a:spLocks noGrp="1"/>
          </p:cNvSpPr>
          <p:nvPr>
            <p:ph type="sldNum" sz="quarter" idx="5"/>
          </p:nvPr>
        </p:nvSpPr>
        <p:spPr/>
        <p:txBody>
          <a:bodyPr/>
          <a:lstStyle/>
          <a:p>
            <a:fld id="{62EAD881-7E3F-4992-AFC9-69896FF1716D}" type="slidenum">
              <a:rPr lang="en-US" smtClean="0"/>
              <a:t>9</a:t>
            </a:fld>
            <a:endParaRPr lang="en-US"/>
          </a:p>
        </p:txBody>
      </p:sp>
    </p:spTree>
    <p:extLst>
      <p:ext uri="{BB962C8B-B14F-4D97-AF65-F5344CB8AC3E}">
        <p14:creationId xmlns:p14="http://schemas.microsoft.com/office/powerpoint/2010/main" val="3674844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a:t>Click to edit Master title style</a:t>
            </a:r>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3C633830-2244-49AE-BC4A-47F415C177C6}" type="datetimeFigureOut">
              <a:rPr lang="en-US" dirty="0"/>
              <a:pPr/>
              <a:t>16-Mar-21</a:t>
            </a:fld>
            <a:endParaRPr lang="en-US"/>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endParaRPr lang="en-US"/>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bg2"/>
                </a:solidFill>
              </a:defRPr>
            </a:lvl1pPr>
          </a:lstStyle>
          <a:p>
            <a:fld id="{2AC27A5A-7290-4DE1-BA94-4BE8A8E57DCF}" type="slidenum">
              <a:rPr lang="en-US" dirty="0"/>
              <a:pPr/>
              <a:t>‹#›</a:t>
            </a:fld>
            <a:endParaRPr lang="en-US"/>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5181600" y="640080"/>
            <a:ext cx="6248398" cy="55841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633830-2244-49AE-BC4A-47F415C177C6}" type="datetimeFigureOut">
              <a:rPr lang="en-US" dirty="0"/>
              <a:t>16-Mar-21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C27A5A-7290-4DE1-BA94-4BE8A8E57DCF}"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w="0">
            <a:noFill/>
            <a:prstDash val="solid"/>
            <a:round/>
            <a:headEnd/>
            <a:tailEnd/>
          </a:ln>
        </p:spPr>
      </p:sp>
      <p:sp>
        <p:nvSpPr>
          <p:cNvPr id="2" name="Vertical Title 1"/>
          <p:cNvSpPr>
            <a:spLocks noGrp="1"/>
          </p:cNvSpPr>
          <p:nvPr>
            <p:ph type="title" orient="vert"/>
          </p:nvPr>
        </p:nvSpPr>
        <p:spPr>
          <a:xfrm>
            <a:off x="7990765" y="642931"/>
            <a:ext cx="2446670" cy="4678106"/>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838200" y="642932"/>
            <a:ext cx="7070678" cy="46781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536187" y="5927131"/>
            <a:ext cx="3814856" cy="365125"/>
          </a:xfrm>
        </p:spPr>
        <p:txBody>
          <a:bodyPr/>
          <a:lstStyle/>
          <a:p>
            <a:fld id="{3C633830-2244-49AE-BC4A-47F415C177C6}" type="datetimeFigureOut">
              <a:rPr lang="en-US" dirty="0"/>
              <a:t>16-Mar-21</a:t>
            </a:fld>
            <a:endParaRPr lang="en-US"/>
          </a:p>
        </p:txBody>
      </p:sp>
      <p:sp>
        <p:nvSpPr>
          <p:cNvPr id="5" name="Footer Placeholder 4"/>
          <p:cNvSpPr>
            <a:spLocks noGrp="1"/>
          </p:cNvSpPr>
          <p:nvPr>
            <p:ph type="ftr" sz="quarter" idx="11"/>
          </p:nvPr>
        </p:nvSpPr>
        <p:spPr>
          <a:xfrm>
            <a:off x="6536187" y="6315949"/>
            <a:ext cx="3814856" cy="365125"/>
          </a:xfrm>
        </p:spPr>
        <p:txBody>
          <a:bodyPr/>
          <a:lstStyle/>
          <a:p>
            <a:endParaRPr lang="en-US"/>
          </a:p>
        </p:txBody>
      </p:sp>
      <p:sp>
        <p:nvSpPr>
          <p:cNvPr id="6" name="Slide Number Placeholder 5"/>
          <p:cNvSpPr>
            <a:spLocks noGrp="1"/>
          </p:cNvSpPr>
          <p:nvPr>
            <p:ph type="sldNum" sz="quarter" idx="12"/>
          </p:nvPr>
        </p:nvSpPr>
        <p:spPr>
          <a:xfrm>
            <a:off x="11784011" y="5607592"/>
            <a:ext cx="407988" cy="365125"/>
          </a:xfrm>
        </p:spPr>
        <p:txBody>
          <a:bodyPr/>
          <a:lstStyle/>
          <a:p>
            <a:fld id="{2AC27A5A-7290-4DE1-BA94-4BE8A8E57DCF}" type="slidenum">
              <a:rPr lang="en-US" dirty="0"/>
              <a:t>‹#›</a:t>
            </a:fld>
            <a:endParaRPr lang="en-US"/>
          </a:p>
        </p:txBody>
      </p:sp>
      <p:cxnSp>
        <p:nvCxnSpPr>
          <p:cNvPr id="13" name="Straight Connector 12" title="Horizontal Rule Line"/>
          <p:cNvCxnSpPr/>
          <p:nvPr/>
        </p:nvCxnSpPr>
        <p:spPr>
          <a:xfrm>
            <a:off x="0" y="6199730"/>
            <a:ext cx="10260011"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15:guide id="1" pos="64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633830-2244-49AE-BC4A-47F415C177C6}" type="datetimeFigureOut">
              <a:rPr lang="en-US" dirty="0"/>
              <a:t>16-Mar-21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C27A5A-7290-4DE1-BA94-4BE8A8E57DCF}" type="slidenum">
              <a:rPr lang="en-US" dirty="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all" baseline="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tx1">
                    <a:lumMod val="85000"/>
                    <a:lumOff val="15000"/>
                  </a:schemeClr>
                </a:solidFill>
              </a:defRPr>
            </a:lvl1pPr>
          </a:lstStyle>
          <a:p>
            <a:fld id="{3C633830-2244-49AE-BC4A-47F415C177C6}" type="datetimeFigureOut">
              <a:rPr lang="en-US" dirty="0"/>
              <a:pPr/>
              <a:t>16-Mar-21</a:t>
            </a:fld>
            <a:endParaRPr lang="en-US"/>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tx1">
                    <a:lumMod val="85000"/>
                    <a:lumOff val="15000"/>
                  </a:schemeClr>
                </a:solidFill>
              </a:defRPr>
            </a:lvl1pPr>
          </a:lstStyle>
          <a:p>
            <a:endParaRPr lang="en-US"/>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2AC27A5A-7290-4DE1-BA94-4BE8A8E57DCF}" type="slidenum">
              <a:rPr lang="en-US" dirty="0"/>
              <a:pPr/>
              <a:t>‹#›</a:t>
            </a:fld>
            <a:endParaRPr lang="en-US"/>
          </a:p>
        </p:txBody>
      </p:sp>
      <p:cxnSp>
        <p:nvCxnSpPr>
          <p:cNvPr id="10" name="Straight Connector 9" title="Horizontal Rule Line"/>
          <p:cNvCxnSpPr/>
          <p:nvPr/>
        </p:nvCxnSpPr>
        <p:spPr>
          <a:xfrm flipH="1">
            <a:off x="1" y="6178167"/>
            <a:ext cx="10244326"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15:guide id="1" pos="64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81600" y="540628"/>
            <a:ext cx="6248400" cy="248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81600" y="3712467"/>
            <a:ext cx="6248400" cy="2482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C633830-2244-49AE-BC4A-47F415C177C6}" type="datetimeFigureOut">
              <a:rPr lang="en-US" dirty="0"/>
              <a:t>16-Mar-21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en-US"/>
              <a:t>Click to edit Master title style</a:t>
            </a:r>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81600" y="1526671"/>
            <a:ext cx="6245352" cy="1755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81600" y="4669432"/>
            <a:ext cx="6245352" cy="1755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C633830-2244-49AE-BC4A-47F415C177C6}" type="datetimeFigureOut">
              <a:rPr lang="en-US" dirty="0"/>
              <a:t>16-Mar-21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C27A5A-7290-4DE1-BA94-4BE8A8E57DCF}" type="slidenum">
              <a:rPr lang="en-US" dirty="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C633830-2244-49AE-BC4A-47F415C177C6}" type="datetimeFigureOut">
              <a:rPr lang="en-US" dirty="0"/>
              <a:t>16-Mar-21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C27A5A-7290-4DE1-BA94-4BE8A8E57DCF}"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633830-2244-49AE-BC4A-47F415C177C6}" type="datetimeFigureOut">
              <a:rPr lang="en-US" dirty="0"/>
              <a:t>16-Mar-21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C27A5A-7290-4DE1-BA94-4BE8A8E57DCF}"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5479"/>
            <a:ext cx="3838776" cy="1921022"/>
          </a:xfrm>
        </p:spPr>
        <p:txBody>
          <a:bodyPr anchor="t">
            <a:noAutofit/>
          </a:bodyPr>
          <a:lstStyle>
            <a:lvl1pPr>
              <a:lnSpc>
                <a:spcPct val="93000"/>
              </a:lnSpc>
              <a:defRPr sz="4000"/>
            </a:lvl1pPr>
          </a:lstStyle>
          <a:p>
            <a:r>
              <a:rPr lang="en-US"/>
              <a:t>Click to edit Master title style</a:t>
            </a:r>
          </a:p>
        </p:txBody>
      </p:sp>
      <p:sp>
        <p:nvSpPr>
          <p:cNvPr id="3" name="Content Placeholder 2"/>
          <p:cNvSpPr>
            <a:spLocks noGrp="1"/>
          </p:cNvSpPr>
          <p:nvPr>
            <p:ph idx="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633830-2244-49AE-BC4A-47F415C177C6}" type="datetimeFigureOut">
              <a:rPr lang="en-US" dirty="0"/>
              <a:t>16-Mar-21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557261"/>
            <a:ext cx="3840480" cy="1919239"/>
          </a:xfrm>
        </p:spPr>
        <p:txBody>
          <a:bodyPr anchor="t">
            <a:noAutofit/>
          </a:bodyPr>
          <a:lstStyle>
            <a:lvl1pPr>
              <a:lnSpc>
                <a:spcPct val="93000"/>
              </a:lnSpc>
              <a:defRPr sz="4000" baseline="0"/>
            </a:lvl1pPr>
          </a:lstStyle>
          <a:p>
            <a:r>
              <a:rPr lang="en-US"/>
              <a:t>Click to edit Master title style</a:t>
            </a:r>
          </a:p>
        </p:txBody>
      </p:sp>
      <p:sp>
        <p:nvSpPr>
          <p:cNvPr id="3" name="Picture Placeholder 2"/>
          <p:cNvSpPr>
            <a:spLocks noGrp="1" noChangeAspect="1"/>
          </p:cNvSpPr>
          <p:nvPr>
            <p:ph type="pic" idx="1"/>
          </p:nvPr>
        </p:nvSpPr>
        <p:spPr>
          <a:xfrm>
            <a:off x="5257800" y="0"/>
            <a:ext cx="6172200"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58952" y="2621512"/>
            <a:ext cx="3840480" cy="3236976"/>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633830-2244-49AE-BC4A-47F415C177C6}" type="datetimeFigureOut">
              <a:rPr lang="en-US" dirty="0"/>
              <a:t>16-Mar-21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3C633830-2244-49AE-BC4A-47F415C177C6}" type="datetimeFigureOut">
              <a:rPr lang="en-US" dirty="0"/>
              <a:pPr/>
              <a:t>16-Mar-21</a:t>
            </a:fld>
            <a:endParaRPr lang="en-US"/>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endParaRPr lang="en-US"/>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2AC27A5A-7290-4DE1-BA94-4BE8A8E57DCF}" type="slidenum">
              <a:rPr lang="en-US" dirty="0"/>
              <a:pPr/>
              <a:t>‹#›</a:t>
            </a:fld>
            <a:endParaRPr lang="en-US"/>
          </a:p>
        </p:txBody>
      </p:sp>
      <p:cxnSp>
        <p:nvCxnSpPr>
          <p:cNvPr id="10" name="Straight Connector 9" title="Horizontal Rule Line"/>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2.png"/><Relationship Id="rId7"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0.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sv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8.png"/><Relationship Id="rId3" Type="http://schemas.openxmlformats.org/officeDocument/2006/relationships/image" Target="../media/image34.png"/><Relationship Id="rId7" Type="http://schemas.openxmlformats.org/officeDocument/2006/relationships/image" Target="../media/image43.png"/><Relationship Id="rId12" Type="http://schemas.openxmlformats.org/officeDocument/2006/relationships/image" Target="../media/image33.jpeg"/><Relationship Id="rId2" Type="http://schemas.openxmlformats.org/officeDocument/2006/relationships/notesSlide" Target="../notesSlides/notesSlide19.xml"/><Relationship Id="rId16"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0.jpeg"/><Relationship Id="rId15" Type="http://schemas.openxmlformats.org/officeDocument/2006/relationships/image" Target="../media/image50.png"/><Relationship Id="rId10" Type="http://schemas.openxmlformats.org/officeDocument/2006/relationships/image" Target="../media/image46.png"/><Relationship Id="rId4" Type="http://schemas.openxmlformats.org/officeDocument/2006/relationships/image" Target="../media/image37.jpeg"/><Relationship Id="rId9" Type="http://schemas.openxmlformats.org/officeDocument/2006/relationships/image" Target="../media/image45.png"/><Relationship Id="rId1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54.png"/><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0.png"/></Relationships>
</file>

<file path=ppt/slides/_rels/slide2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2.emf"/><Relationship Id="rId5" Type="http://schemas.openxmlformats.org/officeDocument/2006/relationships/image" Target="../media/image68.png"/><Relationship Id="rId10" Type="http://schemas.openxmlformats.org/officeDocument/2006/relationships/customXml" Target="../ink/ink4.xml"/><Relationship Id="rId4" Type="http://schemas.openxmlformats.org/officeDocument/2006/relationships/image" Target="../media/image67.png"/><Relationship Id="rId9"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75.png"/><Relationship Id="rId4" Type="http://schemas.openxmlformats.org/officeDocument/2006/relationships/image" Target="../media/image74.png"/></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75.png"/><Relationship Id="rId4" Type="http://schemas.openxmlformats.org/officeDocument/2006/relationships/image" Target="../media/image74.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6.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jpeg"/><Relationship Id="rId12"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image" Target="../media/image17.jpeg"/><Relationship Id="rId5" Type="http://schemas.openxmlformats.org/officeDocument/2006/relationships/image" Target="../media/image11.jpe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2.png"/><Relationship Id="rId7" Type="http://schemas.openxmlformats.org/officeDocument/2006/relationships/image" Target="../media/image24.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customXml" Target="../ink/ink1.xml"/><Relationship Id="rId11" Type="http://schemas.openxmlformats.org/officeDocument/2006/relationships/image" Target="../media/image26.emf"/><Relationship Id="rId5" Type="http://schemas.openxmlformats.org/officeDocument/2006/relationships/image" Target="../media/image23.png"/><Relationship Id="rId10" Type="http://schemas.openxmlformats.org/officeDocument/2006/relationships/customXml" Target="../ink/ink3.xml"/><Relationship Id="rId4" Type="http://schemas.openxmlformats.org/officeDocument/2006/relationships/image" Target="../media/image22.png"/><Relationship Id="rId9" Type="http://schemas.openxmlformats.org/officeDocument/2006/relationships/image" Target="../media/image25.emf"/></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2.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3177B93F-9EFA-4CBA-BBF2-7BE2B62034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2638"/>
            <a:ext cx="12191999" cy="68906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3A0148-BAC7-4293-9030-A574B135C2B8}"/>
              </a:ext>
            </a:extLst>
          </p:cNvPr>
          <p:cNvSpPr>
            <a:spLocks noGrp="1"/>
          </p:cNvSpPr>
          <p:nvPr>
            <p:ph type="ctrTitle"/>
          </p:nvPr>
        </p:nvSpPr>
        <p:spPr>
          <a:xfrm>
            <a:off x="2008593" y="3143121"/>
            <a:ext cx="8293608" cy="1766993"/>
          </a:xfrm>
        </p:spPr>
        <p:txBody>
          <a:bodyPr vert="horz" lIns="91440" tIns="45720" rIns="91440" bIns="45720" rtlCol="0" anchor="t">
            <a:noAutofit/>
          </a:bodyPr>
          <a:lstStyle/>
          <a:p>
            <a:pPr algn="ctr"/>
            <a:r>
              <a:rPr lang="el-GR" sz="4800" i="0" noProof="1">
                <a:latin typeface="Calibri"/>
                <a:cs typeface="Calibri"/>
              </a:rPr>
              <a:t>"Σημασιολογικoσ Ιστoσ </a:t>
            </a:r>
            <a:br>
              <a:rPr lang="el-GR" sz="4800" i="0" noProof="1">
                <a:latin typeface="Calibri"/>
              </a:rPr>
            </a:br>
            <a:r>
              <a:rPr lang="el-GR" sz="4800" i="0" noProof="1">
                <a:latin typeface="Calibri"/>
                <a:cs typeface="Calibri"/>
              </a:rPr>
              <a:t>&amp;</a:t>
            </a:r>
            <a:br>
              <a:rPr lang="el-GR" sz="4800" i="0" noProof="1">
                <a:latin typeface="Calibri"/>
              </a:rPr>
            </a:br>
            <a:r>
              <a:rPr lang="el-GR" sz="4800" i="0" noProof="1">
                <a:latin typeface="Calibri"/>
                <a:cs typeface="Calibri"/>
              </a:rPr>
              <a:t>Σημασιολογικa Δεδομeνα"</a:t>
            </a:r>
          </a:p>
        </p:txBody>
      </p:sp>
      <p:sp>
        <p:nvSpPr>
          <p:cNvPr id="3" name="Subtitle 2">
            <a:extLst>
              <a:ext uri="{FF2B5EF4-FFF2-40B4-BE49-F238E27FC236}">
                <a16:creationId xmlns:a16="http://schemas.microsoft.com/office/drawing/2014/main" id="{DCF63133-0853-4D5F-8B2E-1305DA3181E6}"/>
              </a:ext>
            </a:extLst>
          </p:cNvPr>
          <p:cNvSpPr>
            <a:spLocks noGrp="1"/>
          </p:cNvSpPr>
          <p:nvPr>
            <p:ph type="subTitle" idx="1"/>
          </p:nvPr>
        </p:nvSpPr>
        <p:spPr>
          <a:xfrm>
            <a:off x="1503978" y="1511707"/>
            <a:ext cx="8296654" cy="1319208"/>
          </a:xfrm>
        </p:spPr>
        <p:txBody>
          <a:bodyPr anchor="b">
            <a:normAutofit/>
          </a:bodyPr>
          <a:lstStyle/>
          <a:p>
            <a:pPr algn="r">
              <a:lnSpc>
                <a:spcPct val="104000"/>
              </a:lnSpc>
              <a:spcAft>
                <a:spcPts val="600"/>
              </a:spcAft>
            </a:pPr>
            <a:r>
              <a:rPr lang="el-GR" sz="2800" i="0" dirty="0">
                <a:latin typeface="Calibri"/>
                <a:cs typeface="Calibri"/>
              </a:rPr>
              <a:t>Σωκράτης Αθανασιάδης</a:t>
            </a:r>
          </a:p>
          <a:p>
            <a:pPr algn="r">
              <a:lnSpc>
                <a:spcPct val="104000"/>
              </a:lnSpc>
              <a:spcAft>
                <a:spcPts val="600"/>
              </a:spcAft>
            </a:pPr>
            <a:r>
              <a:rPr lang="el-GR" sz="1600" i="0" dirty="0">
                <a:latin typeface="Calibri"/>
                <a:cs typeface="Calibri"/>
              </a:rPr>
              <a:t>Φοιτητής Τμήματος Α.Π.Θ.</a:t>
            </a:r>
          </a:p>
          <a:p>
            <a:pPr algn="r">
              <a:lnSpc>
                <a:spcPct val="104000"/>
              </a:lnSpc>
              <a:spcAft>
                <a:spcPts val="600"/>
              </a:spcAft>
            </a:pPr>
            <a:r>
              <a:rPr lang="el-GR" sz="1800" i="0" dirty="0">
                <a:latin typeface="Calibri"/>
                <a:cs typeface="Calibri"/>
              </a:rPr>
              <a:t>Οκτώβριος  2020</a:t>
            </a:r>
            <a:endParaRPr lang="en-US" sz="1800" i="0">
              <a:latin typeface="Century Schoolbook"/>
              <a:cs typeface="Calibri"/>
            </a:endParaRPr>
          </a:p>
        </p:txBody>
      </p:sp>
      <p:pic>
        <p:nvPicPr>
          <p:cNvPr id="5" name="Picture 4" descr="A close up of a logo&#10;&#10;Description automatically generated">
            <a:extLst>
              <a:ext uri="{FF2B5EF4-FFF2-40B4-BE49-F238E27FC236}">
                <a16:creationId xmlns:a16="http://schemas.microsoft.com/office/drawing/2014/main" id="{C6AF2C41-AC2D-4DC9-8890-B87894B0E55C}"/>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trans="0"/>
                    </a14:imgEffect>
                  </a14:imgLayer>
                </a14:imgProps>
              </a:ext>
            </a:extLst>
          </a:blip>
          <a:stretch>
            <a:fillRect/>
          </a:stretch>
        </p:blipFill>
        <p:spPr>
          <a:xfrm>
            <a:off x="1145033" y="291259"/>
            <a:ext cx="8626662" cy="2000708"/>
          </a:xfrm>
          <a:prstGeom prst="rect">
            <a:avLst/>
          </a:prstGeom>
          <a:noFill/>
        </p:spPr>
      </p:pic>
      <p:sp>
        <p:nvSpPr>
          <p:cNvPr id="55" name="Freeform 6">
            <a:extLst>
              <a:ext uri="{FF2B5EF4-FFF2-40B4-BE49-F238E27FC236}">
                <a16:creationId xmlns:a16="http://schemas.microsoft.com/office/drawing/2014/main" id="{F62C72FE-8DD2-4978-9021-5AECF3DFBE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2735609"/>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cxnSp>
        <p:nvCxnSpPr>
          <p:cNvPr id="57" name="Straight Connector 56">
            <a:extLst>
              <a:ext uri="{FF2B5EF4-FFF2-40B4-BE49-F238E27FC236}">
                <a16:creationId xmlns:a16="http://schemas.microsoft.com/office/drawing/2014/main" id="{4C4EFF64-E629-4B9E-872D-BAE5A3676F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6178167"/>
            <a:ext cx="10244326"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768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id="{B62F6E66-EEE4-48E7-854C-15E3BF8FC35F}"/>
              </a:ext>
            </a:extLst>
          </p:cNvPr>
          <p:cNvSpPr>
            <a:spLocks noGrp="1"/>
          </p:cNvSpPr>
          <p:nvPr>
            <p:ph type="title"/>
          </p:nvPr>
        </p:nvSpPr>
        <p:spPr>
          <a:xfrm>
            <a:off x="534187" y="985349"/>
            <a:ext cx="11115945" cy="555583"/>
          </a:xfrm>
        </p:spPr>
        <p:txBody>
          <a:bodyPr>
            <a:normAutofit fontScale="90000"/>
          </a:bodyPr>
          <a:lstStyle/>
          <a:p>
            <a:pPr algn="ctr"/>
            <a:r>
              <a:rPr lang="el-GR" i="0" dirty="0">
                <a:latin typeface="Calibri"/>
                <a:cs typeface="Calibri"/>
              </a:rPr>
              <a:t>Τεχνολογίες </a:t>
            </a:r>
            <a:r>
              <a:rPr lang="en-US" i="0" dirty="0">
                <a:latin typeface="Calibri"/>
                <a:cs typeface="Calibri"/>
              </a:rPr>
              <a:t>RDF – SPARQL </a:t>
            </a:r>
          </a:p>
        </p:txBody>
      </p:sp>
      <p:pic>
        <p:nvPicPr>
          <p:cNvPr id="6" name="Picture 5" descr="A close up of a logo&#10;&#10;Description automatically generated">
            <a:extLst>
              <a:ext uri="{FF2B5EF4-FFF2-40B4-BE49-F238E27FC236}">
                <a16:creationId xmlns:a16="http://schemas.microsoft.com/office/drawing/2014/main" id="{48943ABE-868D-40A6-B82D-7BEFC58CD552}"/>
              </a:ext>
            </a:extLst>
          </p:cNvPr>
          <p:cNvPicPr>
            <a:picLocks noChangeAspect="1"/>
          </p:cNvPicPr>
          <p:nvPr/>
        </p:nvPicPr>
        <p:blipFill>
          <a:blip r:embed="rId3"/>
          <a:stretch>
            <a:fillRect/>
          </a:stretch>
        </p:blipFill>
        <p:spPr>
          <a:xfrm>
            <a:off x="290831" y="1861073"/>
            <a:ext cx="1143921" cy="1237514"/>
          </a:xfrm>
          <a:prstGeom prst="rect">
            <a:avLst/>
          </a:prstGeom>
        </p:spPr>
      </p:pic>
      <p:pic>
        <p:nvPicPr>
          <p:cNvPr id="8" name="Picture 7">
            <a:extLst>
              <a:ext uri="{FF2B5EF4-FFF2-40B4-BE49-F238E27FC236}">
                <a16:creationId xmlns:a16="http://schemas.microsoft.com/office/drawing/2014/main" id="{DB0DA1AD-F7FA-4BCC-A3BB-D0746CFF47AC}"/>
              </a:ext>
            </a:extLst>
          </p:cNvPr>
          <p:cNvPicPr>
            <a:picLocks noChangeAspect="1"/>
          </p:cNvPicPr>
          <p:nvPr/>
        </p:nvPicPr>
        <p:blipFill>
          <a:blip r:embed="rId4"/>
          <a:stretch>
            <a:fillRect/>
          </a:stretch>
        </p:blipFill>
        <p:spPr>
          <a:xfrm>
            <a:off x="1856347" y="3731514"/>
            <a:ext cx="3524250" cy="1028700"/>
          </a:xfrm>
          <a:prstGeom prst="rect">
            <a:avLst/>
          </a:prstGeom>
        </p:spPr>
      </p:pic>
      <p:pic>
        <p:nvPicPr>
          <p:cNvPr id="9" name="Picture 8">
            <a:extLst>
              <a:ext uri="{FF2B5EF4-FFF2-40B4-BE49-F238E27FC236}">
                <a16:creationId xmlns:a16="http://schemas.microsoft.com/office/drawing/2014/main" id="{D1E1B5D7-01C5-48C5-91DD-BFF728DD87C9}"/>
              </a:ext>
            </a:extLst>
          </p:cNvPr>
          <p:cNvPicPr>
            <a:picLocks noChangeAspect="1"/>
          </p:cNvPicPr>
          <p:nvPr/>
        </p:nvPicPr>
        <p:blipFill>
          <a:blip r:embed="rId5"/>
          <a:stretch>
            <a:fillRect/>
          </a:stretch>
        </p:blipFill>
        <p:spPr>
          <a:xfrm>
            <a:off x="1875397" y="2219698"/>
            <a:ext cx="3505200" cy="990600"/>
          </a:xfrm>
          <a:prstGeom prst="rect">
            <a:avLst/>
          </a:prstGeom>
        </p:spPr>
      </p:pic>
      <p:sp>
        <p:nvSpPr>
          <p:cNvPr id="4" name="Right Brace 3">
            <a:extLst>
              <a:ext uri="{FF2B5EF4-FFF2-40B4-BE49-F238E27FC236}">
                <a16:creationId xmlns:a16="http://schemas.microsoft.com/office/drawing/2014/main" id="{E46D4087-4B45-4716-B532-1E038CAC8122}"/>
              </a:ext>
            </a:extLst>
          </p:cNvPr>
          <p:cNvSpPr/>
          <p:nvPr/>
        </p:nvSpPr>
        <p:spPr>
          <a:xfrm>
            <a:off x="5597124" y="2716306"/>
            <a:ext cx="448235" cy="1529558"/>
          </a:xfrm>
          <a:prstGeom prst="righ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 name="Picture 6">
            <a:extLst>
              <a:ext uri="{FF2B5EF4-FFF2-40B4-BE49-F238E27FC236}">
                <a16:creationId xmlns:a16="http://schemas.microsoft.com/office/drawing/2014/main" id="{9B1279C8-F180-488A-83FC-422ACCC575F5}"/>
              </a:ext>
            </a:extLst>
          </p:cNvPr>
          <p:cNvPicPr>
            <a:picLocks noChangeAspect="1"/>
          </p:cNvPicPr>
          <p:nvPr/>
        </p:nvPicPr>
        <p:blipFill>
          <a:blip r:embed="rId6"/>
          <a:stretch>
            <a:fillRect/>
          </a:stretch>
        </p:blipFill>
        <p:spPr>
          <a:xfrm>
            <a:off x="6261886" y="2928937"/>
            <a:ext cx="3467100" cy="1000125"/>
          </a:xfrm>
          <a:prstGeom prst="rect">
            <a:avLst/>
          </a:prstGeom>
        </p:spPr>
      </p:pic>
      <p:pic>
        <p:nvPicPr>
          <p:cNvPr id="2" name="Content Placeholder 4" descr="A close up of a logo&#10;&#10;Description automatically generated">
            <a:extLst>
              <a:ext uri="{FF2B5EF4-FFF2-40B4-BE49-F238E27FC236}">
                <a16:creationId xmlns:a16="http://schemas.microsoft.com/office/drawing/2014/main" id="{464A83D4-D089-4D53-8DDB-45A358FF8C1F}"/>
              </a:ext>
            </a:extLst>
          </p:cNvPr>
          <p:cNvPicPr>
            <a:picLocks noChangeAspect="1"/>
          </p:cNvPicPr>
          <p:nvPr/>
        </p:nvPicPr>
        <p:blipFill>
          <a:blip r:embed="rId7"/>
          <a:stretch>
            <a:fillRect/>
          </a:stretch>
        </p:blipFill>
        <p:spPr>
          <a:xfrm>
            <a:off x="379517" y="306583"/>
            <a:ext cx="2417854" cy="563020"/>
          </a:xfrm>
          <a:prstGeom prst="rect">
            <a:avLst/>
          </a:prstGeom>
        </p:spPr>
      </p:pic>
    </p:spTree>
    <p:extLst>
      <p:ext uri="{BB962C8B-B14F-4D97-AF65-F5344CB8AC3E}">
        <p14:creationId xmlns:p14="http://schemas.microsoft.com/office/powerpoint/2010/main" val="159438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25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anim calcmode="lin" valueType="num">
                                      <p:cBhvr>
                                        <p:cTn id="21" dur="500" fill="hold"/>
                                        <p:tgtEl>
                                          <p:spTgt spid="7"/>
                                        </p:tgtEl>
                                        <p:attrNameLst>
                                          <p:attrName>ppt_x</p:attrName>
                                        </p:attrNameLst>
                                      </p:cBhvr>
                                      <p:tavLst>
                                        <p:tav tm="0">
                                          <p:val>
                                            <p:strVal val="#ppt_x"/>
                                          </p:val>
                                        </p:tav>
                                        <p:tav tm="100000">
                                          <p:val>
                                            <p:strVal val="#ppt_x"/>
                                          </p:val>
                                        </p:tav>
                                      </p:tavLst>
                                    </p:anim>
                                    <p:anim calcmode="lin" valueType="num">
                                      <p:cBhvr>
                                        <p:cTn id="22"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id="{B62F6E66-EEE4-48E7-854C-15E3BF8FC35F}"/>
              </a:ext>
            </a:extLst>
          </p:cNvPr>
          <p:cNvSpPr>
            <a:spLocks noGrp="1"/>
          </p:cNvSpPr>
          <p:nvPr>
            <p:ph type="title"/>
          </p:nvPr>
        </p:nvSpPr>
        <p:spPr>
          <a:xfrm>
            <a:off x="534187" y="985349"/>
            <a:ext cx="11115945" cy="555583"/>
          </a:xfrm>
        </p:spPr>
        <p:txBody>
          <a:bodyPr>
            <a:normAutofit fontScale="90000"/>
          </a:bodyPr>
          <a:lstStyle/>
          <a:p>
            <a:pPr algn="ctr"/>
            <a:r>
              <a:rPr lang="el-GR" i="0" dirty="0">
                <a:latin typeface="Calibri"/>
                <a:ea typeface="+mj-lt"/>
                <a:cs typeface="+mj-lt"/>
              </a:rPr>
              <a:t>Τεχνολογίες </a:t>
            </a:r>
            <a:r>
              <a:rPr lang="en-US" i="0" dirty="0">
                <a:latin typeface="Calibri"/>
                <a:ea typeface="+mj-lt"/>
                <a:cs typeface="+mj-lt"/>
              </a:rPr>
              <a:t>RDF – SPARQL </a:t>
            </a:r>
          </a:p>
          <a:p>
            <a:pPr algn="ctr"/>
            <a:endParaRPr lang="en-US"/>
          </a:p>
        </p:txBody>
      </p:sp>
      <p:sp>
        <p:nvSpPr>
          <p:cNvPr id="64" name="Content Placeholder 8">
            <a:extLst>
              <a:ext uri="{FF2B5EF4-FFF2-40B4-BE49-F238E27FC236}">
                <a16:creationId xmlns:a16="http://schemas.microsoft.com/office/drawing/2014/main" id="{FE9B5242-1A9E-499E-B805-E7E9A04A43E6}"/>
              </a:ext>
            </a:extLst>
          </p:cNvPr>
          <p:cNvSpPr>
            <a:spLocks noGrp="1"/>
          </p:cNvSpPr>
          <p:nvPr>
            <p:ph idx="1"/>
          </p:nvPr>
        </p:nvSpPr>
        <p:spPr>
          <a:xfrm>
            <a:off x="5044599" y="1876529"/>
            <a:ext cx="1871429" cy="764258"/>
          </a:xfrm>
        </p:spPr>
        <p:txBody>
          <a:bodyPr vert="horz" lIns="91440" tIns="45720" rIns="91440" bIns="45720" rtlCol="0" anchor="t">
            <a:normAutofit/>
          </a:bodyPr>
          <a:lstStyle/>
          <a:p>
            <a:pPr marL="0" indent="0">
              <a:buNone/>
            </a:pPr>
            <a:r>
              <a:rPr lang="en-US" b="1" dirty="0" err="1">
                <a:latin typeface="Calibri"/>
                <a:cs typeface="Calibri"/>
              </a:rPr>
              <a:t>RDFa</a:t>
            </a:r>
            <a:r>
              <a:rPr lang="en-US" b="1" dirty="0">
                <a:latin typeface="Calibri"/>
                <a:cs typeface="Calibri"/>
              </a:rPr>
              <a:t> syntax:</a:t>
            </a:r>
            <a:endParaRPr lang="en-US" dirty="0">
              <a:latin typeface="Calibri"/>
              <a:cs typeface="Calibri"/>
            </a:endParaRPr>
          </a:p>
          <a:p>
            <a:pPr marL="0" indent="0">
              <a:buNone/>
            </a:pPr>
            <a:endParaRPr lang="en-US"/>
          </a:p>
        </p:txBody>
      </p:sp>
      <p:pic>
        <p:nvPicPr>
          <p:cNvPr id="6" name="Picture 5" descr="A close up of a logo&#10;&#10;Description automatically generated">
            <a:extLst>
              <a:ext uri="{FF2B5EF4-FFF2-40B4-BE49-F238E27FC236}">
                <a16:creationId xmlns:a16="http://schemas.microsoft.com/office/drawing/2014/main" id="{48943ABE-868D-40A6-B82D-7BEFC58CD552}"/>
              </a:ext>
            </a:extLst>
          </p:cNvPr>
          <p:cNvPicPr>
            <a:picLocks noChangeAspect="1"/>
          </p:cNvPicPr>
          <p:nvPr/>
        </p:nvPicPr>
        <p:blipFill>
          <a:blip r:embed="rId3"/>
          <a:stretch>
            <a:fillRect/>
          </a:stretch>
        </p:blipFill>
        <p:spPr>
          <a:xfrm>
            <a:off x="531971" y="1297583"/>
            <a:ext cx="1174983" cy="1272432"/>
          </a:xfrm>
          <a:prstGeom prst="rect">
            <a:avLst/>
          </a:prstGeom>
        </p:spPr>
      </p:pic>
      <p:pic>
        <p:nvPicPr>
          <p:cNvPr id="2" name="Picture 1">
            <a:extLst>
              <a:ext uri="{FF2B5EF4-FFF2-40B4-BE49-F238E27FC236}">
                <a16:creationId xmlns:a16="http://schemas.microsoft.com/office/drawing/2014/main" id="{59ACBB89-F1E8-46A9-A24E-576058DD971B}"/>
              </a:ext>
            </a:extLst>
          </p:cNvPr>
          <p:cNvPicPr>
            <a:picLocks noChangeAspect="1"/>
          </p:cNvPicPr>
          <p:nvPr/>
        </p:nvPicPr>
        <p:blipFill>
          <a:blip r:embed="rId4"/>
          <a:stretch>
            <a:fillRect/>
          </a:stretch>
        </p:blipFill>
        <p:spPr>
          <a:xfrm>
            <a:off x="377641" y="3752701"/>
            <a:ext cx="4196986" cy="2123776"/>
          </a:xfrm>
          <a:prstGeom prst="rect">
            <a:avLst/>
          </a:prstGeom>
        </p:spPr>
      </p:pic>
      <p:sp>
        <p:nvSpPr>
          <p:cNvPr id="7" name="Content Placeholder 8">
            <a:extLst>
              <a:ext uri="{FF2B5EF4-FFF2-40B4-BE49-F238E27FC236}">
                <a16:creationId xmlns:a16="http://schemas.microsoft.com/office/drawing/2014/main" id="{837EDFE1-3592-4ECC-9505-E20528B6E65A}"/>
              </a:ext>
            </a:extLst>
          </p:cNvPr>
          <p:cNvSpPr txBox="1">
            <a:spLocks/>
          </p:cNvSpPr>
          <p:nvPr/>
        </p:nvSpPr>
        <p:spPr>
          <a:xfrm>
            <a:off x="319768" y="2880646"/>
            <a:ext cx="4519603" cy="905901"/>
          </a:xfrm>
          <a:prstGeom prst="rect">
            <a:avLst/>
          </a:prstGeom>
        </p:spPr>
        <p:txBody>
          <a:bodyPr vert="horz" lIns="91440" tIns="45720" rIns="91440" bIns="45720" rtlCol="0" anchor="t">
            <a:normAutofit/>
          </a:bodyPr>
          <a:lst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a:lstStyle>
          <a:p>
            <a:pPr marL="0" indent="0">
              <a:buFont typeface="Arial" panose="020B0604020202020204" pitchFamily="34" charset="0"/>
              <a:buNone/>
            </a:pPr>
            <a:r>
              <a:rPr lang="el-GR" dirty="0">
                <a:latin typeface="Calibri"/>
                <a:cs typeface="Calibri"/>
              </a:rPr>
              <a:t>Αυτή η ιστοσελίδα </a:t>
            </a:r>
            <a:r>
              <a:rPr lang="el-GR" b="1" dirty="0">
                <a:latin typeface="Calibri"/>
                <a:cs typeface="Calibri"/>
              </a:rPr>
              <a:t>δεν μπορεί να «κατανοηθεί»</a:t>
            </a:r>
            <a:r>
              <a:rPr lang="el-GR" dirty="0">
                <a:latin typeface="Calibri"/>
                <a:cs typeface="Calibri"/>
              </a:rPr>
              <a:t> από μια μηχανή:</a:t>
            </a:r>
            <a:endParaRPr lang="en-US" dirty="0">
              <a:latin typeface="Calibri"/>
              <a:cs typeface="Calibri"/>
            </a:endParaRPr>
          </a:p>
          <a:p>
            <a:pPr marL="0" indent="0">
              <a:buFont typeface="Arial" panose="020B0604020202020204" pitchFamily="34" charset="0"/>
              <a:buNone/>
            </a:pPr>
            <a:endParaRPr lang="en-US"/>
          </a:p>
        </p:txBody>
      </p:sp>
      <p:pic>
        <p:nvPicPr>
          <p:cNvPr id="3" name="Picture 2">
            <a:extLst>
              <a:ext uri="{FF2B5EF4-FFF2-40B4-BE49-F238E27FC236}">
                <a16:creationId xmlns:a16="http://schemas.microsoft.com/office/drawing/2014/main" id="{BB17E7CF-7C8E-4102-B8DC-65CE621B920C}"/>
              </a:ext>
            </a:extLst>
          </p:cNvPr>
          <p:cNvPicPr>
            <a:picLocks noChangeAspect="1"/>
          </p:cNvPicPr>
          <p:nvPr/>
        </p:nvPicPr>
        <p:blipFill>
          <a:blip r:embed="rId5"/>
          <a:stretch>
            <a:fillRect/>
          </a:stretch>
        </p:blipFill>
        <p:spPr>
          <a:xfrm>
            <a:off x="5080510" y="2423759"/>
            <a:ext cx="6262628" cy="3433427"/>
          </a:xfrm>
          <a:prstGeom prst="rect">
            <a:avLst/>
          </a:prstGeom>
        </p:spPr>
      </p:pic>
      <p:pic>
        <p:nvPicPr>
          <p:cNvPr id="10" name="Picture 9" descr="A close up of a logo&#10;&#10;Description automatically generated">
            <a:extLst>
              <a:ext uri="{FF2B5EF4-FFF2-40B4-BE49-F238E27FC236}">
                <a16:creationId xmlns:a16="http://schemas.microsoft.com/office/drawing/2014/main" id="{61ACE896-E760-40AC-8EAB-65F14FDA3F3F}"/>
              </a:ext>
            </a:extLst>
          </p:cNvPr>
          <p:cNvPicPr>
            <a:picLocks noChangeAspect="1"/>
          </p:cNvPicPr>
          <p:nvPr/>
        </p:nvPicPr>
        <p:blipFill>
          <a:blip r:embed="rId6"/>
          <a:stretch>
            <a:fillRect/>
          </a:stretch>
        </p:blipFill>
        <p:spPr>
          <a:xfrm>
            <a:off x="3990655" y="3785351"/>
            <a:ext cx="414108" cy="588296"/>
          </a:xfrm>
          <a:prstGeom prst="rect">
            <a:avLst/>
          </a:prstGeom>
        </p:spPr>
      </p:pic>
      <p:pic>
        <p:nvPicPr>
          <p:cNvPr id="11" name="Picture 10" descr="A close up of a logo&#10;&#10;Description automatically generated">
            <a:extLst>
              <a:ext uri="{FF2B5EF4-FFF2-40B4-BE49-F238E27FC236}">
                <a16:creationId xmlns:a16="http://schemas.microsoft.com/office/drawing/2014/main" id="{820D6A78-BB78-43B5-929C-80CB817C01A7}"/>
              </a:ext>
            </a:extLst>
          </p:cNvPr>
          <p:cNvPicPr>
            <a:picLocks noChangeAspect="1"/>
          </p:cNvPicPr>
          <p:nvPr/>
        </p:nvPicPr>
        <p:blipFill>
          <a:blip r:embed="rId7"/>
          <a:stretch>
            <a:fillRect/>
          </a:stretch>
        </p:blipFill>
        <p:spPr>
          <a:xfrm>
            <a:off x="7047729" y="4970763"/>
            <a:ext cx="886423" cy="886423"/>
          </a:xfrm>
          <a:prstGeom prst="rect">
            <a:avLst/>
          </a:prstGeom>
        </p:spPr>
      </p:pic>
      <p:pic>
        <p:nvPicPr>
          <p:cNvPr id="4" name="Content Placeholder 4" descr="A close up of a logo&#10;&#10;Description automatically generated">
            <a:extLst>
              <a:ext uri="{FF2B5EF4-FFF2-40B4-BE49-F238E27FC236}">
                <a16:creationId xmlns:a16="http://schemas.microsoft.com/office/drawing/2014/main" id="{A10C5A30-0D79-47D0-867E-EAA666DE3C70}"/>
              </a:ext>
            </a:extLst>
          </p:cNvPr>
          <p:cNvPicPr>
            <a:picLocks noChangeAspect="1"/>
          </p:cNvPicPr>
          <p:nvPr/>
        </p:nvPicPr>
        <p:blipFill>
          <a:blip r:embed="rId8"/>
          <a:stretch>
            <a:fillRect/>
          </a:stretch>
        </p:blipFill>
        <p:spPr>
          <a:xfrm>
            <a:off x="379517" y="306583"/>
            <a:ext cx="2417854" cy="563020"/>
          </a:xfrm>
          <a:prstGeom prst="rect">
            <a:avLst/>
          </a:prstGeom>
        </p:spPr>
      </p:pic>
    </p:spTree>
    <p:extLst>
      <p:ext uri="{BB962C8B-B14F-4D97-AF65-F5344CB8AC3E}">
        <p14:creationId xmlns:p14="http://schemas.microsoft.com/office/powerpoint/2010/main" val="2972029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5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id="{B62F6E66-EEE4-48E7-854C-15E3BF8FC35F}"/>
              </a:ext>
            </a:extLst>
          </p:cNvPr>
          <p:cNvSpPr>
            <a:spLocks noGrp="1"/>
          </p:cNvSpPr>
          <p:nvPr>
            <p:ph type="title"/>
          </p:nvPr>
        </p:nvSpPr>
        <p:spPr>
          <a:xfrm>
            <a:off x="534187" y="985349"/>
            <a:ext cx="11115945" cy="555583"/>
          </a:xfrm>
        </p:spPr>
        <p:txBody>
          <a:bodyPr>
            <a:normAutofit fontScale="90000"/>
          </a:bodyPr>
          <a:lstStyle/>
          <a:p>
            <a:pPr algn="ctr"/>
            <a:r>
              <a:rPr lang="el-GR" i="0" dirty="0">
                <a:latin typeface="Calibri"/>
                <a:cs typeface="Calibri"/>
              </a:rPr>
              <a:t>Τεχνολογίες </a:t>
            </a:r>
            <a:r>
              <a:rPr lang="en-US" i="0" dirty="0">
                <a:latin typeface="Calibri"/>
                <a:cs typeface="Calibri"/>
              </a:rPr>
              <a:t>RDF – SPARQL </a:t>
            </a:r>
          </a:p>
        </p:txBody>
      </p:sp>
      <p:sp>
        <p:nvSpPr>
          <p:cNvPr id="64" name="Content Placeholder 8">
            <a:extLst>
              <a:ext uri="{FF2B5EF4-FFF2-40B4-BE49-F238E27FC236}">
                <a16:creationId xmlns:a16="http://schemas.microsoft.com/office/drawing/2014/main" id="{FE9B5242-1A9E-499E-B805-E7E9A04A43E6}"/>
              </a:ext>
            </a:extLst>
          </p:cNvPr>
          <p:cNvSpPr>
            <a:spLocks noGrp="1"/>
          </p:cNvSpPr>
          <p:nvPr>
            <p:ph idx="1"/>
          </p:nvPr>
        </p:nvSpPr>
        <p:spPr>
          <a:xfrm>
            <a:off x="1844370" y="2098564"/>
            <a:ext cx="10016351" cy="3894430"/>
          </a:xfrm>
        </p:spPr>
        <p:txBody>
          <a:bodyPr vert="horz" lIns="91440" tIns="45720" rIns="91440" bIns="45720" rtlCol="0" anchor="t">
            <a:normAutofit/>
          </a:bodyPr>
          <a:lstStyle/>
          <a:p>
            <a:pPr marL="0" indent="0">
              <a:buNone/>
            </a:pPr>
            <a:r>
              <a:rPr lang="en-US" b="1" dirty="0">
                <a:latin typeface="Calibri"/>
                <a:cs typeface="Calibri"/>
              </a:rPr>
              <a:t>      SPARQL Query Language for RDF</a:t>
            </a:r>
            <a:r>
              <a:rPr lang="en-US" dirty="0">
                <a:latin typeface="Calibri"/>
                <a:cs typeface="Calibri"/>
              </a:rPr>
              <a:t> :</a:t>
            </a:r>
          </a:p>
          <a:p>
            <a:pPr lvl="2" indent="-283210"/>
            <a:r>
              <a:rPr lang="el-GR" sz="2000" dirty="0">
                <a:latin typeface="Calibri"/>
                <a:cs typeface="Calibri"/>
              </a:rPr>
              <a:t>Είναι μια γλώσσα ερωτημάτων, που σχεδιάστηκε για την </a:t>
            </a:r>
            <a:r>
              <a:rPr lang="el-GR" sz="2000" b="1" dirty="0">
                <a:latin typeface="Calibri"/>
                <a:cs typeface="Calibri"/>
              </a:rPr>
              <a:t>διαχείριση βάσεων </a:t>
            </a:r>
          </a:p>
          <a:p>
            <a:pPr marL="859790" lvl="2" indent="0">
              <a:buNone/>
            </a:pPr>
            <a:r>
              <a:rPr lang="el-GR" sz="2000" b="1" dirty="0">
                <a:latin typeface="Calibri"/>
                <a:cs typeface="Calibri"/>
              </a:rPr>
              <a:t>      δεδομένων </a:t>
            </a:r>
            <a:r>
              <a:rPr lang="en-US" sz="2000" b="1" dirty="0">
                <a:latin typeface="Calibri"/>
                <a:cs typeface="Calibri"/>
              </a:rPr>
              <a:t>RDF</a:t>
            </a:r>
            <a:r>
              <a:rPr lang="en-US" sz="2000" dirty="0">
                <a:latin typeface="Calibri"/>
                <a:cs typeface="Calibri"/>
              </a:rPr>
              <a:t>.</a:t>
            </a:r>
            <a:endParaRPr lang="el-GR" sz="2000" dirty="0">
              <a:latin typeface="Calibri"/>
              <a:cs typeface="Calibri"/>
            </a:endParaRPr>
          </a:p>
          <a:p>
            <a:pPr lvl="2" indent="-283210"/>
            <a:r>
              <a:rPr lang="el-GR" sz="2000" dirty="0">
                <a:latin typeface="Calibri"/>
                <a:cs typeface="Calibri"/>
              </a:rPr>
              <a:t>Είναι ικανή να ανακτήσει και να χειριστεί </a:t>
            </a:r>
            <a:r>
              <a:rPr lang="el-GR" sz="2000" b="1" dirty="0">
                <a:latin typeface="Calibri"/>
                <a:cs typeface="Calibri"/>
              </a:rPr>
              <a:t>δεδομένα </a:t>
            </a:r>
            <a:r>
              <a:rPr lang="en-US" sz="2000" b="1" dirty="0">
                <a:latin typeface="Calibri"/>
                <a:cs typeface="Calibri"/>
              </a:rPr>
              <a:t>RDF, </a:t>
            </a:r>
            <a:r>
              <a:rPr lang="el-GR" sz="2000" b="1" dirty="0">
                <a:latin typeface="Calibri"/>
                <a:cs typeface="Calibri"/>
              </a:rPr>
              <a:t>που είναι αποθηκευμένα σε βάσεις δεδομένων</a:t>
            </a:r>
            <a:r>
              <a:rPr lang="el-GR" sz="2000" dirty="0">
                <a:latin typeface="Calibri"/>
                <a:cs typeface="Calibri"/>
              </a:rPr>
              <a:t>.</a:t>
            </a:r>
          </a:p>
          <a:p>
            <a:pPr lvl="2" indent="-283210"/>
            <a:r>
              <a:rPr lang="el-GR" sz="2000" dirty="0">
                <a:latin typeface="Calibri"/>
                <a:cs typeface="Calibri"/>
              </a:rPr>
              <a:t>Αναγνωρίζεται ως μια από τις </a:t>
            </a:r>
            <a:r>
              <a:rPr lang="el-GR" sz="2000" b="1" dirty="0">
                <a:latin typeface="Calibri"/>
                <a:cs typeface="Calibri"/>
              </a:rPr>
              <a:t>βασικές τεχνολογίες του Σημασιολογικού Ιστού</a:t>
            </a:r>
            <a:r>
              <a:rPr lang="el-GR" sz="2000" dirty="0">
                <a:latin typeface="Calibri"/>
                <a:cs typeface="Calibri"/>
              </a:rPr>
              <a:t>.</a:t>
            </a:r>
          </a:p>
          <a:p>
            <a:pPr marL="0" indent="0">
              <a:buNone/>
            </a:pPr>
            <a:endParaRPr lang="en-US" dirty="0">
              <a:latin typeface="Calibri"/>
              <a:cs typeface="Calibri"/>
            </a:endParaRPr>
          </a:p>
        </p:txBody>
      </p:sp>
      <p:pic>
        <p:nvPicPr>
          <p:cNvPr id="2050" name="Picture 2">
            <a:extLst>
              <a:ext uri="{FF2B5EF4-FFF2-40B4-BE49-F238E27FC236}">
                <a16:creationId xmlns:a16="http://schemas.microsoft.com/office/drawing/2014/main" id="{7126D81E-2E17-4193-84F6-734246162B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007" y="2070473"/>
            <a:ext cx="1357818" cy="1219200"/>
          </a:xfrm>
          <a:prstGeom prst="rect">
            <a:avLst/>
          </a:prstGeom>
          <a:noFill/>
          <a:extLst>
            <a:ext uri="{909E8E84-426E-40DD-AFC4-6F175D3DCCD1}">
              <a14:hiddenFill xmlns:a14="http://schemas.microsoft.com/office/drawing/2010/main">
                <a:solidFill>
                  <a:srgbClr val="FFFFFF"/>
                </a:solidFill>
              </a14:hiddenFill>
            </a:ext>
          </a:extLst>
        </p:spPr>
      </p:pic>
      <p:pic>
        <p:nvPicPr>
          <p:cNvPr id="2" name="Content Placeholder 4" descr="A close up of a logo&#10;&#10;Description automatically generated">
            <a:extLst>
              <a:ext uri="{FF2B5EF4-FFF2-40B4-BE49-F238E27FC236}">
                <a16:creationId xmlns:a16="http://schemas.microsoft.com/office/drawing/2014/main" id="{9E0E56A6-509F-4FEF-AA50-AAEBA6A27A1E}"/>
              </a:ext>
            </a:extLst>
          </p:cNvPr>
          <p:cNvPicPr>
            <a:picLocks noChangeAspect="1"/>
          </p:cNvPicPr>
          <p:nvPr/>
        </p:nvPicPr>
        <p:blipFill>
          <a:blip r:embed="rId4"/>
          <a:stretch>
            <a:fillRect/>
          </a:stretch>
        </p:blipFill>
        <p:spPr>
          <a:xfrm>
            <a:off x="379517" y="306583"/>
            <a:ext cx="2417854" cy="563020"/>
          </a:xfrm>
          <a:prstGeom prst="rect">
            <a:avLst/>
          </a:prstGeom>
        </p:spPr>
      </p:pic>
    </p:spTree>
    <p:extLst>
      <p:ext uri="{BB962C8B-B14F-4D97-AF65-F5344CB8AC3E}">
        <p14:creationId xmlns:p14="http://schemas.microsoft.com/office/powerpoint/2010/main" val="25478889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2" name="Rectangle 11">
            <a:extLst>
              <a:ext uri="{FF2B5EF4-FFF2-40B4-BE49-F238E27FC236}">
                <a16:creationId xmlns:a16="http://schemas.microsoft.com/office/drawing/2014/main" id="{D9FF99B6-0BBC-4955-9A39-545FF77A5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itle 1">
            <a:extLst>
              <a:ext uri="{FF2B5EF4-FFF2-40B4-BE49-F238E27FC236}">
                <a16:creationId xmlns:a16="http://schemas.microsoft.com/office/drawing/2014/main" id="{B62F6E66-EEE4-48E7-854C-15E3BF8FC35F}"/>
              </a:ext>
            </a:extLst>
          </p:cNvPr>
          <p:cNvSpPr>
            <a:spLocks noGrp="1"/>
          </p:cNvSpPr>
          <p:nvPr>
            <p:ph type="title"/>
          </p:nvPr>
        </p:nvSpPr>
        <p:spPr>
          <a:xfrm>
            <a:off x="534187" y="985349"/>
            <a:ext cx="11115945" cy="555583"/>
          </a:xfrm>
        </p:spPr>
        <p:txBody>
          <a:bodyPr>
            <a:normAutofit fontScale="90000"/>
          </a:bodyPr>
          <a:lstStyle/>
          <a:p>
            <a:pPr algn="ctr"/>
            <a:r>
              <a:rPr lang="en-US" i="0" dirty="0" err="1">
                <a:latin typeface="Calibri"/>
                <a:cs typeface="Calibri"/>
              </a:rPr>
              <a:t>ConceptNet</a:t>
            </a:r>
            <a:r>
              <a:rPr lang="en-US" i="0" dirty="0">
                <a:latin typeface="Calibri"/>
                <a:cs typeface="Calibri"/>
              </a:rPr>
              <a:t> – </a:t>
            </a:r>
            <a:r>
              <a:rPr lang="en-US" i="0" dirty="0" err="1">
                <a:latin typeface="Calibri"/>
                <a:cs typeface="Calibri"/>
              </a:rPr>
              <a:t>DBpedia</a:t>
            </a:r>
            <a:r>
              <a:rPr lang="en-US" i="0" dirty="0">
                <a:latin typeface="Calibri"/>
                <a:cs typeface="Calibri"/>
              </a:rPr>
              <a:t> – WordNet </a:t>
            </a:r>
          </a:p>
        </p:txBody>
      </p:sp>
      <p:pic>
        <p:nvPicPr>
          <p:cNvPr id="2" name="Content Placeholder 1">
            <a:extLst>
              <a:ext uri="{FF2B5EF4-FFF2-40B4-BE49-F238E27FC236}">
                <a16:creationId xmlns:a16="http://schemas.microsoft.com/office/drawing/2014/main" id="{31E8F3CC-718C-432B-A432-ECDEA9A4F950}"/>
              </a:ext>
            </a:extLst>
          </p:cNvPr>
          <p:cNvPicPr>
            <a:picLocks noGrp="1" noChangeAspect="1"/>
          </p:cNvPicPr>
          <p:nvPr>
            <p:ph idx="1"/>
          </p:nvPr>
        </p:nvPicPr>
        <p:blipFill>
          <a:blip r:embed="rId3"/>
          <a:stretch>
            <a:fillRect/>
          </a:stretch>
        </p:blipFill>
        <p:spPr>
          <a:xfrm>
            <a:off x="294540" y="2376965"/>
            <a:ext cx="2667087" cy="935722"/>
          </a:xfrm>
          <a:prstGeom prst="rect">
            <a:avLst/>
          </a:prstGeom>
        </p:spPr>
      </p:pic>
      <p:sp>
        <p:nvSpPr>
          <p:cNvPr id="65" name="Freeform 6">
            <a:extLst>
              <a:ext uri="{FF2B5EF4-FFF2-40B4-BE49-F238E27FC236}">
                <a16:creationId xmlns:a16="http://schemas.microsoft.com/office/drawing/2014/main" id="{EFFCBFD9-BE8B-4513-8B1D-D19F805EA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cxnSp>
        <p:nvCxnSpPr>
          <p:cNvPr id="66" name="Straight Connector 15">
            <a:extLst>
              <a:ext uri="{FF2B5EF4-FFF2-40B4-BE49-F238E27FC236}">
                <a16:creationId xmlns:a16="http://schemas.microsoft.com/office/drawing/2014/main" id="{292F8A50-4E5D-40E7-8E9C-0C63722D6F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212033"/>
            <a:ext cx="40629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ontent Placeholder 8">
            <a:extLst>
              <a:ext uri="{FF2B5EF4-FFF2-40B4-BE49-F238E27FC236}">
                <a16:creationId xmlns:a16="http://schemas.microsoft.com/office/drawing/2014/main" id="{762FD9A7-B89D-4CEA-9858-9B614F7A0658}"/>
              </a:ext>
            </a:extLst>
          </p:cNvPr>
          <p:cNvSpPr txBox="1">
            <a:spLocks/>
          </p:cNvSpPr>
          <p:nvPr/>
        </p:nvSpPr>
        <p:spPr>
          <a:xfrm>
            <a:off x="3000210" y="2320130"/>
            <a:ext cx="11115945" cy="3894430"/>
          </a:xfrm>
          <a:prstGeom prst="rect">
            <a:avLst/>
          </a:prstGeom>
        </p:spPr>
        <p:txBody>
          <a:bodyPr vert="horz" lIns="91440" tIns="45720" rIns="91440" bIns="45720" rtlCol="0" anchor="t">
            <a:normAutofit/>
          </a:bodyPr>
          <a:lst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a:lstStyle>
          <a:p>
            <a:pPr marL="0" indent="0">
              <a:buFont typeface="Arial" panose="020B0604020202020204" pitchFamily="34" charset="0"/>
              <a:buNone/>
            </a:pPr>
            <a:r>
              <a:rPr lang="en-US" b="1" dirty="0" err="1">
                <a:latin typeface="Calibri"/>
                <a:cs typeface="Calibri"/>
              </a:rPr>
              <a:t>ConceptNet</a:t>
            </a:r>
            <a:endParaRPr lang="en-US" dirty="0">
              <a:latin typeface="Calibri"/>
              <a:cs typeface="Calibri"/>
            </a:endParaRPr>
          </a:p>
          <a:p>
            <a:pPr marL="285750" indent="-285750"/>
            <a:r>
              <a:rPr lang="el-GR" dirty="0">
                <a:latin typeface="Calibri"/>
                <a:cs typeface="Calibri"/>
              </a:rPr>
              <a:t>Είναι ένα </a:t>
            </a:r>
            <a:r>
              <a:rPr lang="el-GR" b="1" dirty="0">
                <a:latin typeface="Calibri"/>
                <a:cs typeface="Calibri"/>
              </a:rPr>
              <a:t>ελεύθερο </a:t>
            </a:r>
            <a:r>
              <a:rPr lang="el-GR" dirty="0">
                <a:latin typeface="Calibri"/>
                <a:cs typeface="Calibri"/>
              </a:rPr>
              <a:t>Σημασιολογικό Δίκτυο.</a:t>
            </a:r>
          </a:p>
          <a:p>
            <a:pPr marL="285750" indent="-285750"/>
            <a:r>
              <a:rPr lang="el-GR" dirty="0">
                <a:latin typeface="Calibri"/>
                <a:cs typeface="Calibri"/>
              </a:rPr>
              <a:t>Σχεδιασμένο για να βοηθά </a:t>
            </a:r>
            <a:r>
              <a:rPr lang="el-GR" b="1" dirty="0">
                <a:latin typeface="Calibri"/>
                <a:cs typeface="Calibri"/>
              </a:rPr>
              <a:t>τις μηχανές να κατανοήσουν </a:t>
            </a:r>
            <a:r>
              <a:rPr lang="el-GR" dirty="0">
                <a:latin typeface="Calibri"/>
                <a:cs typeface="Calibri"/>
              </a:rPr>
              <a:t>τις έννοιες των λέξεων.</a:t>
            </a:r>
          </a:p>
          <a:p>
            <a:pPr marL="285750" indent="-285750"/>
            <a:r>
              <a:rPr lang="el-GR" dirty="0">
                <a:latin typeface="Calibri"/>
                <a:cs typeface="Calibri"/>
              </a:rPr>
              <a:t>Προέρχεται από το έργο </a:t>
            </a:r>
            <a:r>
              <a:rPr lang="en-US" b="1" dirty="0">
                <a:latin typeface="Calibri"/>
                <a:cs typeface="Calibri"/>
              </a:rPr>
              <a:t>Open Mind Common Sence</a:t>
            </a:r>
            <a:r>
              <a:rPr lang="en-US" dirty="0">
                <a:latin typeface="Calibri"/>
                <a:cs typeface="Calibri"/>
              </a:rPr>
              <a:t> </a:t>
            </a:r>
            <a:r>
              <a:rPr lang="el-GR" dirty="0">
                <a:latin typeface="Calibri"/>
                <a:cs typeface="Calibri"/>
              </a:rPr>
              <a:t>του </a:t>
            </a:r>
            <a:r>
              <a:rPr lang="en-US" dirty="0">
                <a:latin typeface="Calibri"/>
                <a:cs typeface="Calibri"/>
              </a:rPr>
              <a:t>MIT Media Lab (1999).</a:t>
            </a:r>
            <a:endParaRPr lang="el-GR" dirty="0">
              <a:latin typeface="Calibri"/>
              <a:cs typeface="Calibri"/>
            </a:endParaRPr>
          </a:p>
          <a:p>
            <a:pPr marL="285750" indent="-285750"/>
            <a:r>
              <a:rPr lang="el-GR" b="1" dirty="0">
                <a:latin typeface="Calibri"/>
                <a:cs typeface="Calibri"/>
              </a:rPr>
              <a:t>Περιλαμβάνει πληροφορία</a:t>
            </a:r>
            <a:r>
              <a:rPr lang="en-US" b="1" dirty="0">
                <a:latin typeface="Calibri"/>
                <a:cs typeface="Calibri"/>
              </a:rPr>
              <a:t> </a:t>
            </a:r>
            <a:r>
              <a:rPr lang="el-GR" b="1" dirty="0">
                <a:latin typeface="Calibri"/>
                <a:cs typeface="Calibri"/>
              </a:rPr>
              <a:t>ανεβασμένη από πολλούς χρήστες, η οποία είναι</a:t>
            </a:r>
          </a:p>
          <a:p>
            <a:pPr marL="0" indent="0">
              <a:buNone/>
            </a:pPr>
            <a:r>
              <a:rPr lang="el-GR" b="1" dirty="0">
                <a:latin typeface="Calibri"/>
                <a:cs typeface="Calibri"/>
              </a:rPr>
              <a:t>      Σημασιολογικού περιεχομένου.</a:t>
            </a:r>
          </a:p>
          <a:p>
            <a:pPr marL="0" indent="0">
              <a:buNone/>
            </a:pPr>
            <a:endParaRPr lang="en-US" dirty="0">
              <a:latin typeface="Calibri"/>
              <a:cs typeface="Calibri"/>
            </a:endParaRPr>
          </a:p>
        </p:txBody>
      </p:sp>
      <p:pic>
        <p:nvPicPr>
          <p:cNvPr id="3" name="Content Placeholder 4" descr="A close up of a logo&#10;&#10;Description automatically generated">
            <a:extLst>
              <a:ext uri="{FF2B5EF4-FFF2-40B4-BE49-F238E27FC236}">
                <a16:creationId xmlns:a16="http://schemas.microsoft.com/office/drawing/2014/main" id="{A04870A1-1F7E-4B73-8872-83CE7E4F21F2}"/>
              </a:ext>
            </a:extLst>
          </p:cNvPr>
          <p:cNvPicPr>
            <a:picLocks noChangeAspect="1"/>
          </p:cNvPicPr>
          <p:nvPr/>
        </p:nvPicPr>
        <p:blipFill>
          <a:blip r:embed="rId4"/>
          <a:stretch>
            <a:fillRect/>
          </a:stretch>
        </p:blipFill>
        <p:spPr>
          <a:xfrm>
            <a:off x="379517" y="306583"/>
            <a:ext cx="2417854" cy="563020"/>
          </a:xfrm>
          <a:prstGeom prst="rect">
            <a:avLst/>
          </a:prstGeom>
        </p:spPr>
      </p:pic>
    </p:spTree>
    <p:extLst>
      <p:ext uri="{BB962C8B-B14F-4D97-AF65-F5344CB8AC3E}">
        <p14:creationId xmlns:p14="http://schemas.microsoft.com/office/powerpoint/2010/main" val="1612254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id="{B62F6E66-EEE4-48E7-854C-15E3BF8FC35F}"/>
              </a:ext>
            </a:extLst>
          </p:cNvPr>
          <p:cNvSpPr>
            <a:spLocks noGrp="1"/>
          </p:cNvSpPr>
          <p:nvPr>
            <p:ph type="title"/>
          </p:nvPr>
        </p:nvSpPr>
        <p:spPr>
          <a:xfrm>
            <a:off x="534187" y="985349"/>
            <a:ext cx="11115945" cy="555583"/>
          </a:xfrm>
        </p:spPr>
        <p:txBody>
          <a:bodyPr>
            <a:normAutofit fontScale="90000"/>
          </a:bodyPr>
          <a:lstStyle/>
          <a:p>
            <a:pPr algn="ctr"/>
            <a:r>
              <a:rPr lang="en-US" i="0" dirty="0" err="1">
                <a:latin typeface="Calibri"/>
                <a:cs typeface="Calibri"/>
              </a:rPr>
              <a:t>ConceptNet</a:t>
            </a:r>
            <a:r>
              <a:rPr lang="en-US" i="0" dirty="0">
                <a:latin typeface="Calibri"/>
                <a:cs typeface="Calibri"/>
              </a:rPr>
              <a:t> – </a:t>
            </a:r>
            <a:r>
              <a:rPr lang="en-US" i="0" dirty="0" err="1">
                <a:latin typeface="Calibri"/>
                <a:cs typeface="Calibri"/>
              </a:rPr>
              <a:t>DBpedia</a:t>
            </a:r>
            <a:r>
              <a:rPr lang="en-US" i="0" dirty="0">
                <a:latin typeface="Calibri"/>
                <a:cs typeface="Calibri"/>
              </a:rPr>
              <a:t> – WordNet</a:t>
            </a:r>
            <a:r>
              <a:rPr lang="en-US" dirty="0"/>
              <a:t> </a:t>
            </a:r>
            <a:endParaRPr lang="en-US"/>
          </a:p>
        </p:txBody>
      </p:sp>
      <p:pic>
        <p:nvPicPr>
          <p:cNvPr id="2" name="Content Placeholder 1">
            <a:extLst>
              <a:ext uri="{FF2B5EF4-FFF2-40B4-BE49-F238E27FC236}">
                <a16:creationId xmlns:a16="http://schemas.microsoft.com/office/drawing/2014/main" id="{31E8F3CC-718C-432B-A432-ECDEA9A4F950}"/>
              </a:ext>
            </a:extLst>
          </p:cNvPr>
          <p:cNvPicPr>
            <a:picLocks noGrp="1" noChangeAspect="1"/>
          </p:cNvPicPr>
          <p:nvPr>
            <p:ph idx="1"/>
          </p:nvPr>
        </p:nvPicPr>
        <p:blipFill>
          <a:blip r:embed="rId3"/>
          <a:stretch>
            <a:fillRect/>
          </a:stretch>
        </p:blipFill>
        <p:spPr>
          <a:xfrm>
            <a:off x="622490" y="1977763"/>
            <a:ext cx="2667087" cy="935722"/>
          </a:xfrm>
          <a:prstGeom prst="rect">
            <a:avLst/>
          </a:prstGeom>
        </p:spPr>
      </p:pic>
      <p:pic>
        <p:nvPicPr>
          <p:cNvPr id="3" name="Picture 2">
            <a:extLst>
              <a:ext uri="{FF2B5EF4-FFF2-40B4-BE49-F238E27FC236}">
                <a16:creationId xmlns:a16="http://schemas.microsoft.com/office/drawing/2014/main" id="{B1CF65C5-45A4-4AAC-B321-441C48B089E7}"/>
              </a:ext>
            </a:extLst>
          </p:cNvPr>
          <p:cNvPicPr>
            <a:picLocks noChangeAspect="1"/>
          </p:cNvPicPr>
          <p:nvPr/>
        </p:nvPicPr>
        <p:blipFill rotWithShape="1">
          <a:blip r:embed="rId4"/>
          <a:srcRect b="23800"/>
          <a:stretch/>
        </p:blipFill>
        <p:spPr>
          <a:xfrm>
            <a:off x="6262494" y="2016346"/>
            <a:ext cx="2872291" cy="3831848"/>
          </a:xfrm>
          <a:prstGeom prst="rect">
            <a:avLst/>
          </a:prstGeom>
        </p:spPr>
      </p:pic>
      <p:pic>
        <p:nvPicPr>
          <p:cNvPr id="4" name="Picture 3">
            <a:extLst>
              <a:ext uri="{FF2B5EF4-FFF2-40B4-BE49-F238E27FC236}">
                <a16:creationId xmlns:a16="http://schemas.microsoft.com/office/drawing/2014/main" id="{51CEDD81-EB22-4D55-A2EC-D2141F3ADF1A}"/>
              </a:ext>
            </a:extLst>
          </p:cNvPr>
          <p:cNvPicPr>
            <a:picLocks noChangeAspect="1"/>
          </p:cNvPicPr>
          <p:nvPr/>
        </p:nvPicPr>
        <p:blipFill>
          <a:blip r:embed="rId5"/>
          <a:stretch>
            <a:fillRect/>
          </a:stretch>
        </p:blipFill>
        <p:spPr>
          <a:xfrm>
            <a:off x="1756889" y="3747021"/>
            <a:ext cx="3232504" cy="1871450"/>
          </a:xfrm>
          <a:prstGeom prst="rect">
            <a:avLst/>
          </a:prstGeom>
        </p:spPr>
      </p:pic>
      <p:sp>
        <p:nvSpPr>
          <p:cNvPr id="6" name="TextBox 5">
            <a:extLst>
              <a:ext uri="{FF2B5EF4-FFF2-40B4-BE49-F238E27FC236}">
                <a16:creationId xmlns:a16="http://schemas.microsoft.com/office/drawing/2014/main" id="{CCAF4B06-13B0-4A15-861C-F7E182A09E5B}"/>
              </a:ext>
            </a:extLst>
          </p:cNvPr>
          <p:cNvSpPr txBox="1"/>
          <p:nvPr/>
        </p:nvSpPr>
        <p:spPr>
          <a:xfrm>
            <a:off x="1957317" y="3226934"/>
            <a:ext cx="4092385" cy="400110"/>
          </a:xfrm>
          <a:prstGeom prst="rect">
            <a:avLst/>
          </a:prstGeom>
          <a:noFill/>
        </p:spPr>
        <p:txBody>
          <a:bodyPr wrap="square" lIns="91440" tIns="45720" rIns="91440" bIns="45720" rtlCol="0" anchor="t">
            <a:spAutoFit/>
          </a:bodyPr>
          <a:lstStyle/>
          <a:p>
            <a:r>
              <a:rPr lang="el-GR" sz="2000" dirty="0"/>
              <a:t>Περιλαμβάνει </a:t>
            </a:r>
            <a:r>
              <a:rPr lang="en-US" sz="2000" dirty="0"/>
              <a:t>Data</a:t>
            </a:r>
            <a:r>
              <a:rPr lang="el-GR" sz="2000" dirty="0"/>
              <a:t> σε </a:t>
            </a:r>
            <a:r>
              <a:rPr lang="en-US" sz="2000" dirty="0"/>
              <a:t>RDF </a:t>
            </a:r>
            <a:r>
              <a:rPr lang="el-GR" sz="2000" dirty="0"/>
              <a:t>μορφή:</a:t>
            </a:r>
            <a:endParaRPr lang="en-US" sz="2000" dirty="0"/>
          </a:p>
        </p:txBody>
      </p:sp>
      <p:pic>
        <p:nvPicPr>
          <p:cNvPr id="7" name="Content Placeholder 4" descr="A close up of a logo&#10;&#10;Description automatically generated">
            <a:extLst>
              <a:ext uri="{FF2B5EF4-FFF2-40B4-BE49-F238E27FC236}">
                <a16:creationId xmlns:a16="http://schemas.microsoft.com/office/drawing/2014/main" id="{C0CD20DD-04FF-44C1-A2B0-392E673E2994}"/>
              </a:ext>
            </a:extLst>
          </p:cNvPr>
          <p:cNvPicPr>
            <a:picLocks noChangeAspect="1"/>
          </p:cNvPicPr>
          <p:nvPr/>
        </p:nvPicPr>
        <p:blipFill>
          <a:blip r:embed="rId6"/>
          <a:stretch>
            <a:fillRect/>
          </a:stretch>
        </p:blipFill>
        <p:spPr>
          <a:xfrm>
            <a:off x="379517" y="306583"/>
            <a:ext cx="2417854" cy="563020"/>
          </a:xfrm>
          <a:prstGeom prst="rect">
            <a:avLst/>
          </a:prstGeom>
        </p:spPr>
      </p:pic>
    </p:spTree>
    <p:extLst>
      <p:ext uri="{BB962C8B-B14F-4D97-AF65-F5344CB8AC3E}">
        <p14:creationId xmlns:p14="http://schemas.microsoft.com/office/powerpoint/2010/main" val="248371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id="{B62F6E66-EEE4-48E7-854C-15E3BF8FC35F}"/>
              </a:ext>
            </a:extLst>
          </p:cNvPr>
          <p:cNvSpPr>
            <a:spLocks noGrp="1"/>
          </p:cNvSpPr>
          <p:nvPr>
            <p:ph type="title"/>
          </p:nvPr>
        </p:nvSpPr>
        <p:spPr>
          <a:xfrm>
            <a:off x="534187" y="985349"/>
            <a:ext cx="11115945" cy="555583"/>
          </a:xfrm>
        </p:spPr>
        <p:txBody>
          <a:bodyPr>
            <a:normAutofit fontScale="90000"/>
          </a:bodyPr>
          <a:lstStyle/>
          <a:p>
            <a:pPr algn="ctr"/>
            <a:r>
              <a:rPr lang="en-US" i="0" dirty="0" err="1">
                <a:latin typeface="Calibri"/>
                <a:cs typeface="Calibri"/>
              </a:rPr>
              <a:t>ConceptNet</a:t>
            </a:r>
            <a:r>
              <a:rPr lang="en-US" i="0" dirty="0">
                <a:latin typeface="Calibri"/>
                <a:cs typeface="Calibri"/>
              </a:rPr>
              <a:t> – </a:t>
            </a:r>
            <a:r>
              <a:rPr lang="en-US" i="0" dirty="0" err="1">
                <a:latin typeface="Calibri"/>
                <a:cs typeface="Calibri"/>
              </a:rPr>
              <a:t>DBpedia</a:t>
            </a:r>
            <a:r>
              <a:rPr lang="en-US" i="0" dirty="0">
                <a:latin typeface="Calibri"/>
                <a:cs typeface="Calibri"/>
              </a:rPr>
              <a:t> – WordNet </a:t>
            </a:r>
          </a:p>
        </p:txBody>
      </p:sp>
      <p:sp>
        <p:nvSpPr>
          <p:cNvPr id="11" name="Content Placeholder 8">
            <a:extLst>
              <a:ext uri="{FF2B5EF4-FFF2-40B4-BE49-F238E27FC236}">
                <a16:creationId xmlns:a16="http://schemas.microsoft.com/office/drawing/2014/main" id="{762FD9A7-B89D-4CEA-9858-9B614F7A0658}"/>
              </a:ext>
            </a:extLst>
          </p:cNvPr>
          <p:cNvSpPr txBox="1">
            <a:spLocks/>
          </p:cNvSpPr>
          <p:nvPr/>
        </p:nvSpPr>
        <p:spPr>
          <a:xfrm>
            <a:off x="2903754" y="1895725"/>
            <a:ext cx="11115945" cy="3894430"/>
          </a:xfrm>
          <a:prstGeom prst="rect">
            <a:avLst/>
          </a:prstGeom>
        </p:spPr>
        <p:txBody>
          <a:bodyPr vert="horz" lIns="91440" tIns="45720" rIns="91440" bIns="45720" rtlCol="0" anchor="t">
            <a:normAutofit/>
          </a:bodyPr>
          <a:lst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a:lstStyle>
          <a:p>
            <a:pPr marL="0" indent="0">
              <a:buFont typeface="Arial" panose="020B0604020202020204" pitchFamily="34" charset="0"/>
              <a:buNone/>
            </a:pPr>
            <a:r>
              <a:rPr lang="en-US" b="1" dirty="0" err="1">
                <a:latin typeface="Calibri"/>
                <a:cs typeface="Calibri"/>
              </a:rPr>
              <a:t>DBpedia</a:t>
            </a:r>
            <a:endParaRPr lang="en-US" dirty="0">
              <a:latin typeface="Calibri"/>
              <a:cs typeface="Calibri"/>
            </a:endParaRPr>
          </a:p>
          <a:p>
            <a:pPr marL="285750" indent="-285750"/>
            <a:r>
              <a:rPr lang="el-GR" dirty="0">
                <a:latin typeface="Calibri"/>
                <a:cs typeface="Calibri"/>
              </a:rPr>
              <a:t>Είναι ένα έργο για την </a:t>
            </a:r>
            <a:r>
              <a:rPr lang="el-GR" b="1" dirty="0">
                <a:latin typeface="Calibri"/>
                <a:cs typeface="Calibri"/>
              </a:rPr>
              <a:t>εξαγωγή και διασύνδεση δομημένης πληροφορίας</a:t>
            </a:r>
            <a:r>
              <a:rPr lang="el-GR" dirty="0">
                <a:latin typeface="Calibri"/>
                <a:cs typeface="Calibri"/>
              </a:rPr>
              <a:t> </a:t>
            </a:r>
          </a:p>
          <a:p>
            <a:pPr marL="0" indent="0">
              <a:buNone/>
            </a:pPr>
            <a:r>
              <a:rPr lang="en-US" dirty="0">
                <a:latin typeface="Calibri"/>
                <a:cs typeface="Calibri"/>
              </a:rPr>
              <a:t>      δ</a:t>
            </a:r>
            <a:r>
              <a:rPr lang="el-GR" dirty="0" err="1">
                <a:latin typeface="Calibri"/>
                <a:cs typeface="Calibri"/>
              </a:rPr>
              <a:t>ιαμέσου</a:t>
            </a:r>
            <a:r>
              <a:rPr lang="el-GR" dirty="0">
                <a:latin typeface="Calibri"/>
                <a:cs typeface="Calibri"/>
              </a:rPr>
              <a:t> του </a:t>
            </a:r>
            <a:r>
              <a:rPr lang="en-US" dirty="0">
                <a:latin typeface="Calibri"/>
                <a:cs typeface="Calibri"/>
              </a:rPr>
              <a:t>Web </a:t>
            </a:r>
            <a:r>
              <a:rPr lang="el-GR" dirty="0">
                <a:latin typeface="Calibri"/>
                <a:cs typeface="Calibri"/>
              </a:rPr>
              <a:t>από την </a:t>
            </a:r>
            <a:r>
              <a:rPr lang="en-US" dirty="0">
                <a:latin typeface="Calibri"/>
                <a:cs typeface="Calibri"/>
              </a:rPr>
              <a:t>Wikipedia.</a:t>
            </a:r>
            <a:endParaRPr lang="el-GR" dirty="0">
              <a:latin typeface="Calibri"/>
              <a:cs typeface="Calibri"/>
            </a:endParaRPr>
          </a:p>
          <a:p>
            <a:pPr marL="285750" indent="-285750"/>
            <a:r>
              <a:rPr lang="el-GR" dirty="0">
                <a:latin typeface="Calibri"/>
                <a:cs typeface="Calibri"/>
              </a:rPr>
              <a:t>Τα δεδομένα που αντλούνται μπορούν να είναι αντικείμενο επεξεργασίας </a:t>
            </a:r>
          </a:p>
          <a:p>
            <a:pPr marL="0" indent="0">
              <a:buNone/>
            </a:pPr>
            <a:r>
              <a:rPr lang="el-GR" dirty="0">
                <a:latin typeface="Calibri"/>
                <a:cs typeface="Calibri"/>
              </a:rPr>
              <a:t>      από ένα λογισμικό και να </a:t>
            </a:r>
            <a:r>
              <a:rPr lang="el-GR" b="1" dirty="0">
                <a:latin typeface="Calibri"/>
                <a:cs typeface="Calibri"/>
              </a:rPr>
              <a:t>διασυνδεθούν </a:t>
            </a:r>
            <a:r>
              <a:rPr lang="el-GR" dirty="0">
                <a:latin typeface="Calibri"/>
                <a:cs typeface="Calibri"/>
              </a:rPr>
              <a:t>με οποιοδήποτε τρόπο, προσφέροντας</a:t>
            </a:r>
          </a:p>
          <a:p>
            <a:pPr marL="0" indent="0">
              <a:buNone/>
            </a:pPr>
            <a:r>
              <a:rPr lang="el-GR" dirty="0">
                <a:latin typeface="Calibri"/>
                <a:cs typeface="Calibri"/>
              </a:rPr>
              <a:t>      περισσότερες δυνατότητες.</a:t>
            </a:r>
            <a:endParaRPr lang="en-US" dirty="0">
              <a:latin typeface="Calibri"/>
              <a:cs typeface="Calibri"/>
            </a:endParaRPr>
          </a:p>
          <a:p>
            <a:pPr marL="283210" indent="-283210"/>
            <a:r>
              <a:rPr lang="el-GR" b="1" dirty="0">
                <a:latin typeface="Calibri"/>
                <a:cs typeface="Calibri"/>
              </a:rPr>
              <a:t>Προσφέρει ένα </a:t>
            </a:r>
            <a:r>
              <a:rPr lang="en-US" b="1" dirty="0">
                <a:latin typeface="Calibri"/>
                <a:cs typeface="Calibri"/>
              </a:rPr>
              <a:t>SPARQL endpoint</a:t>
            </a:r>
            <a:r>
              <a:rPr lang="el-GR" b="1" dirty="0">
                <a:latin typeface="Calibri"/>
                <a:cs typeface="Calibri"/>
              </a:rPr>
              <a:t> για τα δεδομένα της, το «</a:t>
            </a:r>
            <a:r>
              <a:rPr lang="en-US" b="1" dirty="0">
                <a:latin typeface="Calibri"/>
                <a:cs typeface="Calibri"/>
              </a:rPr>
              <a:t>Virtuoso SPARQL </a:t>
            </a:r>
            <a:endParaRPr lang="el-GR" b="1">
              <a:latin typeface="Calibri"/>
              <a:cs typeface="Calibri"/>
            </a:endParaRPr>
          </a:p>
          <a:p>
            <a:pPr marL="0" indent="0">
              <a:buNone/>
            </a:pPr>
            <a:r>
              <a:rPr lang="el-GR" b="1" dirty="0">
                <a:latin typeface="Calibri"/>
                <a:cs typeface="Calibri"/>
              </a:rPr>
              <a:t>      </a:t>
            </a:r>
            <a:r>
              <a:rPr lang="en-US" b="1" dirty="0">
                <a:latin typeface="Calibri"/>
                <a:cs typeface="Calibri"/>
              </a:rPr>
              <a:t>Query Editor</a:t>
            </a:r>
            <a:r>
              <a:rPr lang="el-GR" b="1" dirty="0">
                <a:latin typeface="Calibri"/>
                <a:cs typeface="Calibri"/>
              </a:rPr>
              <a:t>»</a:t>
            </a:r>
            <a:endParaRPr lang="en-US" b="1" dirty="0">
              <a:latin typeface="Calibri"/>
              <a:cs typeface="Calibri"/>
            </a:endParaRPr>
          </a:p>
          <a:p>
            <a:pPr marL="283210" indent="-283210"/>
            <a:endParaRPr lang="en-US" b="1" dirty="0">
              <a:latin typeface="Calibri"/>
              <a:cs typeface="Calibri"/>
            </a:endParaRPr>
          </a:p>
        </p:txBody>
      </p:sp>
      <p:pic>
        <p:nvPicPr>
          <p:cNvPr id="6146" name="Picture 2" descr="upload.wikimedia.org/wikipedia/commons/thumb/7/...">
            <a:extLst>
              <a:ext uri="{FF2B5EF4-FFF2-40B4-BE49-F238E27FC236}">
                <a16:creationId xmlns:a16="http://schemas.microsoft.com/office/drawing/2014/main" id="{ECCB2136-A2B4-4F99-8EA1-D901A53B83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187" y="1862124"/>
            <a:ext cx="2062947" cy="1270713"/>
          </a:xfrm>
          <a:prstGeom prst="rect">
            <a:avLst/>
          </a:prstGeom>
          <a:noFill/>
          <a:extLst>
            <a:ext uri="{909E8E84-426E-40DD-AFC4-6F175D3DCCD1}">
              <a14:hiddenFill xmlns:a14="http://schemas.microsoft.com/office/drawing/2010/main">
                <a:solidFill>
                  <a:srgbClr val="FFFFFF"/>
                </a:solidFill>
              </a14:hiddenFill>
            </a:ext>
          </a:extLst>
        </p:spPr>
      </p:pic>
      <p:pic>
        <p:nvPicPr>
          <p:cNvPr id="2" name="Content Placeholder 4" descr="A close up of a logo&#10;&#10;Description automatically generated">
            <a:extLst>
              <a:ext uri="{FF2B5EF4-FFF2-40B4-BE49-F238E27FC236}">
                <a16:creationId xmlns:a16="http://schemas.microsoft.com/office/drawing/2014/main" id="{FA248EF1-8440-41B0-805B-0192A86ACD38}"/>
              </a:ext>
            </a:extLst>
          </p:cNvPr>
          <p:cNvPicPr>
            <a:picLocks noChangeAspect="1"/>
          </p:cNvPicPr>
          <p:nvPr/>
        </p:nvPicPr>
        <p:blipFill>
          <a:blip r:embed="rId4"/>
          <a:stretch>
            <a:fillRect/>
          </a:stretch>
        </p:blipFill>
        <p:spPr>
          <a:xfrm>
            <a:off x="379517" y="306583"/>
            <a:ext cx="2417854" cy="563020"/>
          </a:xfrm>
          <a:prstGeom prst="rect">
            <a:avLst/>
          </a:prstGeom>
        </p:spPr>
      </p:pic>
    </p:spTree>
    <p:extLst>
      <p:ext uri="{BB962C8B-B14F-4D97-AF65-F5344CB8AC3E}">
        <p14:creationId xmlns:p14="http://schemas.microsoft.com/office/powerpoint/2010/main" val="1181976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id="{B62F6E66-EEE4-48E7-854C-15E3BF8FC35F}"/>
              </a:ext>
            </a:extLst>
          </p:cNvPr>
          <p:cNvSpPr>
            <a:spLocks noGrp="1"/>
          </p:cNvSpPr>
          <p:nvPr>
            <p:ph type="title"/>
          </p:nvPr>
        </p:nvSpPr>
        <p:spPr>
          <a:xfrm>
            <a:off x="534187" y="985349"/>
            <a:ext cx="11115945" cy="555583"/>
          </a:xfrm>
        </p:spPr>
        <p:txBody>
          <a:bodyPr>
            <a:normAutofit fontScale="90000"/>
          </a:bodyPr>
          <a:lstStyle/>
          <a:p>
            <a:pPr algn="ctr"/>
            <a:r>
              <a:rPr lang="en-US" i="0" dirty="0" err="1">
                <a:latin typeface="Calibri"/>
                <a:cs typeface="Calibri"/>
              </a:rPr>
              <a:t>ConceptNet</a:t>
            </a:r>
            <a:r>
              <a:rPr lang="en-US" i="0" dirty="0">
                <a:latin typeface="Calibri"/>
                <a:cs typeface="Calibri"/>
              </a:rPr>
              <a:t> – </a:t>
            </a:r>
            <a:r>
              <a:rPr lang="en-US" i="0" dirty="0" err="1">
                <a:latin typeface="Calibri"/>
                <a:cs typeface="Calibri"/>
              </a:rPr>
              <a:t>DBpedia</a:t>
            </a:r>
            <a:r>
              <a:rPr lang="en-US" i="0" dirty="0">
                <a:latin typeface="Calibri"/>
                <a:cs typeface="Calibri"/>
              </a:rPr>
              <a:t> – WordNet </a:t>
            </a:r>
          </a:p>
        </p:txBody>
      </p:sp>
      <p:sp>
        <p:nvSpPr>
          <p:cNvPr id="11" name="Content Placeholder 8">
            <a:extLst>
              <a:ext uri="{FF2B5EF4-FFF2-40B4-BE49-F238E27FC236}">
                <a16:creationId xmlns:a16="http://schemas.microsoft.com/office/drawing/2014/main" id="{762FD9A7-B89D-4CEA-9858-9B614F7A0658}"/>
              </a:ext>
            </a:extLst>
          </p:cNvPr>
          <p:cNvSpPr txBox="1">
            <a:spLocks/>
          </p:cNvSpPr>
          <p:nvPr/>
        </p:nvSpPr>
        <p:spPr>
          <a:xfrm>
            <a:off x="2903754" y="1895725"/>
            <a:ext cx="11115945" cy="3894430"/>
          </a:xfrm>
          <a:prstGeom prst="rect">
            <a:avLst/>
          </a:prstGeom>
        </p:spPr>
        <p:txBody>
          <a:bodyPr vert="horz" lIns="91440" tIns="45720" rIns="91440" bIns="45720" rtlCol="0">
            <a:normAutofit/>
          </a:bodyPr>
          <a:lst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a:lstStyle>
          <a:p>
            <a:pPr marL="0" indent="0">
              <a:buFont typeface="Arial" panose="020B0604020202020204" pitchFamily="34" charset="0"/>
              <a:buNone/>
            </a:pPr>
            <a:endParaRPr lang="en-US"/>
          </a:p>
        </p:txBody>
      </p:sp>
      <p:pic>
        <p:nvPicPr>
          <p:cNvPr id="6146" name="Picture 2" descr="upload.wikimedia.org/wikipedia/commons/thumb/7/...">
            <a:extLst>
              <a:ext uri="{FF2B5EF4-FFF2-40B4-BE49-F238E27FC236}">
                <a16:creationId xmlns:a16="http://schemas.microsoft.com/office/drawing/2014/main" id="{ECCB2136-A2B4-4F99-8EA1-D901A53B83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187" y="1862124"/>
            <a:ext cx="2062947" cy="127071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4C2B02A-A57E-4C00-B7A4-5CAD6B720ABF}"/>
              </a:ext>
            </a:extLst>
          </p:cNvPr>
          <p:cNvPicPr>
            <a:picLocks noChangeAspect="1"/>
          </p:cNvPicPr>
          <p:nvPr/>
        </p:nvPicPr>
        <p:blipFill>
          <a:blip r:embed="rId4"/>
          <a:stretch>
            <a:fillRect/>
          </a:stretch>
        </p:blipFill>
        <p:spPr>
          <a:xfrm>
            <a:off x="537920" y="3429757"/>
            <a:ext cx="4287971" cy="1868250"/>
          </a:xfrm>
          <a:prstGeom prst="rect">
            <a:avLst/>
          </a:prstGeom>
        </p:spPr>
      </p:pic>
      <p:sp>
        <p:nvSpPr>
          <p:cNvPr id="6" name="Arrow: Bent 5">
            <a:extLst>
              <a:ext uri="{FF2B5EF4-FFF2-40B4-BE49-F238E27FC236}">
                <a16:creationId xmlns:a16="http://schemas.microsoft.com/office/drawing/2014/main" id="{A3BC34B9-91FE-40AA-86F0-40793F9AF593}"/>
              </a:ext>
            </a:extLst>
          </p:cNvPr>
          <p:cNvSpPr/>
          <p:nvPr/>
        </p:nvSpPr>
        <p:spPr>
          <a:xfrm>
            <a:off x="3469341" y="2823882"/>
            <a:ext cx="2196353" cy="457200"/>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pic>
        <p:nvPicPr>
          <p:cNvPr id="7" name="Picture 6">
            <a:extLst>
              <a:ext uri="{FF2B5EF4-FFF2-40B4-BE49-F238E27FC236}">
                <a16:creationId xmlns:a16="http://schemas.microsoft.com/office/drawing/2014/main" id="{B074A599-DFA6-48FA-90FC-FB019C6FF1C7}"/>
              </a:ext>
            </a:extLst>
          </p:cNvPr>
          <p:cNvPicPr>
            <a:picLocks noChangeAspect="1"/>
          </p:cNvPicPr>
          <p:nvPr/>
        </p:nvPicPr>
        <p:blipFill>
          <a:blip r:embed="rId5"/>
          <a:stretch>
            <a:fillRect/>
          </a:stretch>
        </p:blipFill>
        <p:spPr>
          <a:xfrm>
            <a:off x="5926124" y="2155624"/>
            <a:ext cx="4776186" cy="3586834"/>
          </a:xfrm>
          <a:prstGeom prst="rect">
            <a:avLst/>
          </a:prstGeom>
        </p:spPr>
      </p:pic>
      <p:pic>
        <p:nvPicPr>
          <p:cNvPr id="3" name="Content Placeholder 4" descr="A close up of a logo&#10;&#10;Description automatically generated">
            <a:extLst>
              <a:ext uri="{FF2B5EF4-FFF2-40B4-BE49-F238E27FC236}">
                <a16:creationId xmlns:a16="http://schemas.microsoft.com/office/drawing/2014/main" id="{848607DE-54FF-4A65-8802-98D3B81CC7E2}"/>
              </a:ext>
            </a:extLst>
          </p:cNvPr>
          <p:cNvPicPr>
            <a:picLocks noChangeAspect="1"/>
          </p:cNvPicPr>
          <p:nvPr/>
        </p:nvPicPr>
        <p:blipFill>
          <a:blip r:embed="rId6"/>
          <a:stretch>
            <a:fillRect/>
          </a:stretch>
        </p:blipFill>
        <p:spPr>
          <a:xfrm>
            <a:off x="379517" y="306583"/>
            <a:ext cx="2417854" cy="563020"/>
          </a:xfrm>
          <a:prstGeom prst="rect">
            <a:avLst/>
          </a:prstGeom>
        </p:spPr>
      </p:pic>
    </p:spTree>
    <p:extLst>
      <p:ext uri="{BB962C8B-B14F-4D97-AF65-F5344CB8AC3E}">
        <p14:creationId xmlns:p14="http://schemas.microsoft.com/office/powerpoint/2010/main" val="131394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anim calcmode="lin" valueType="num">
                                      <p:cBhvr>
                                        <p:cTn id="13" dur="250" fill="hold"/>
                                        <p:tgtEl>
                                          <p:spTgt spid="6"/>
                                        </p:tgtEl>
                                        <p:attrNameLst>
                                          <p:attrName>ppt_x</p:attrName>
                                        </p:attrNameLst>
                                      </p:cBhvr>
                                      <p:tavLst>
                                        <p:tav tm="0">
                                          <p:val>
                                            <p:strVal val="#ppt_x"/>
                                          </p:val>
                                        </p:tav>
                                        <p:tav tm="100000">
                                          <p:val>
                                            <p:strVal val="#ppt_x"/>
                                          </p:val>
                                        </p:tav>
                                      </p:tavLst>
                                    </p:anim>
                                    <p:anim calcmode="lin" valueType="num">
                                      <p:cBhvr>
                                        <p:cTn id="14" dur="25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id="{B62F6E66-EEE4-48E7-854C-15E3BF8FC35F}"/>
              </a:ext>
            </a:extLst>
          </p:cNvPr>
          <p:cNvSpPr>
            <a:spLocks noGrp="1"/>
          </p:cNvSpPr>
          <p:nvPr>
            <p:ph type="title"/>
          </p:nvPr>
        </p:nvSpPr>
        <p:spPr>
          <a:xfrm>
            <a:off x="534187" y="985349"/>
            <a:ext cx="11115945" cy="555583"/>
          </a:xfrm>
        </p:spPr>
        <p:txBody>
          <a:bodyPr>
            <a:normAutofit fontScale="90000"/>
          </a:bodyPr>
          <a:lstStyle/>
          <a:p>
            <a:pPr algn="ctr"/>
            <a:r>
              <a:rPr lang="en-US" i="0" dirty="0" err="1">
                <a:latin typeface="Calibri"/>
                <a:cs typeface="Calibri"/>
              </a:rPr>
              <a:t>ConceptNet</a:t>
            </a:r>
            <a:r>
              <a:rPr lang="en-US" i="0" dirty="0">
                <a:latin typeface="Calibri"/>
                <a:cs typeface="Calibri"/>
              </a:rPr>
              <a:t> – </a:t>
            </a:r>
            <a:r>
              <a:rPr lang="en-US" i="0" dirty="0" err="1">
                <a:latin typeface="Calibri"/>
                <a:cs typeface="Calibri"/>
              </a:rPr>
              <a:t>DBpedia</a:t>
            </a:r>
            <a:r>
              <a:rPr lang="en-US" i="0" dirty="0">
                <a:latin typeface="Calibri"/>
                <a:cs typeface="Calibri"/>
              </a:rPr>
              <a:t> – WordNet </a:t>
            </a:r>
          </a:p>
        </p:txBody>
      </p:sp>
      <p:sp>
        <p:nvSpPr>
          <p:cNvPr id="11" name="Content Placeholder 8">
            <a:extLst>
              <a:ext uri="{FF2B5EF4-FFF2-40B4-BE49-F238E27FC236}">
                <a16:creationId xmlns:a16="http://schemas.microsoft.com/office/drawing/2014/main" id="{762FD9A7-B89D-4CEA-9858-9B614F7A0658}"/>
              </a:ext>
            </a:extLst>
          </p:cNvPr>
          <p:cNvSpPr txBox="1">
            <a:spLocks/>
          </p:cNvSpPr>
          <p:nvPr/>
        </p:nvSpPr>
        <p:spPr>
          <a:xfrm>
            <a:off x="2675154" y="2136864"/>
            <a:ext cx="11115945" cy="3672582"/>
          </a:xfrm>
          <a:prstGeom prst="rect">
            <a:avLst/>
          </a:prstGeom>
        </p:spPr>
        <p:txBody>
          <a:bodyPr vert="horz" lIns="91440" tIns="45720" rIns="91440" bIns="45720" rtlCol="0" anchor="t">
            <a:normAutofit/>
          </a:bodyPr>
          <a:lst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a:lstStyle>
          <a:p>
            <a:pPr marL="0" indent="0">
              <a:buFont typeface="Arial" panose="020B0604020202020204" pitchFamily="34" charset="0"/>
              <a:buNone/>
            </a:pPr>
            <a:r>
              <a:rPr lang="en-US" b="1" dirty="0">
                <a:latin typeface="Calibri"/>
                <a:cs typeface="Calibri"/>
              </a:rPr>
              <a:t>WordNet</a:t>
            </a:r>
            <a:endParaRPr lang="en-US" dirty="0">
              <a:latin typeface="Calibri"/>
              <a:cs typeface="Calibri"/>
            </a:endParaRPr>
          </a:p>
          <a:p>
            <a:pPr marL="285750" indent="-285750"/>
            <a:r>
              <a:rPr lang="el-GR" dirty="0">
                <a:latin typeface="Calibri"/>
                <a:cs typeface="Calibri"/>
              </a:rPr>
              <a:t>Είναι μια μεγάλη </a:t>
            </a:r>
            <a:r>
              <a:rPr lang="el-GR" b="1" dirty="0">
                <a:latin typeface="Calibri"/>
                <a:cs typeface="Calibri"/>
              </a:rPr>
              <a:t>λεξική βάση δεδομένων </a:t>
            </a:r>
            <a:r>
              <a:rPr lang="el-GR" dirty="0">
                <a:latin typeface="Calibri"/>
                <a:cs typeface="Calibri"/>
              </a:rPr>
              <a:t>στα αγγλικά.</a:t>
            </a:r>
          </a:p>
          <a:p>
            <a:pPr marL="285750" indent="-285750"/>
            <a:r>
              <a:rPr lang="el-GR" dirty="0">
                <a:latin typeface="Calibri"/>
                <a:cs typeface="Calibri"/>
              </a:rPr>
              <a:t>Τα ουσιαστικά, τα ρήματα και τα επιρρήματα ομαδοποιούνται σε </a:t>
            </a:r>
            <a:r>
              <a:rPr lang="el-GR" b="1" dirty="0">
                <a:latin typeface="Calibri"/>
                <a:cs typeface="Calibri"/>
              </a:rPr>
              <a:t>σύνολα</a:t>
            </a:r>
          </a:p>
          <a:p>
            <a:pPr marL="0" indent="0">
              <a:buNone/>
            </a:pPr>
            <a:r>
              <a:rPr lang="el-GR" b="1" dirty="0">
                <a:latin typeface="Calibri"/>
                <a:cs typeface="Calibri"/>
              </a:rPr>
              <a:t>      γνωστικών συνωνύμων</a:t>
            </a:r>
            <a:r>
              <a:rPr lang="el-GR" dirty="0">
                <a:latin typeface="Calibri"/>
                <a:cs typeface="Calibri"/>
              </a:rPr>
              <a:t> (</a:t>
            </a:r>
            <a:r>
              <a:rPr lang="en-US" dirty="0" err="1">
                <a:latin typeface="Calibri"/>
                <a:cs typeface="Calibri"/>
              </a:rPr>
              <a:t>synsets</a:t>
            </a:r>
            <a:r>
              <a:rPr lang="en-US" dirty="0">
                <a:latin typeface="Calibri"/>
                <a:cs typeface="Calibri"/>
              </a:rPr>
              <a:t>)</a:t>
            </a:r>
            <a:r>
              <a:rPr lang="el-GR" dirty="0">
                <a:latin typeface="Calibri"/>
                <a:cs typeface="Calibri"/>
              </a:rPr>
              <a:t> και το καθένα εκφράζει μια ξεχωριστή έννοια.</a:t>
            </a:r>
          </a:p>
          <a:p>
            <a:pPr marL="283210" indent="-283210"/>
            <a:r>
              <a:rPr lang="el-GR" b="1" dirty="0">
                <a:latin typeface="Calibri"/>
                <a:cs typeface="Calibri"/>
              </a:rPr>
              <a:t>Τα σύνολα συνδέονται μέσω εννοιολογικών-σημασιολογικών και λεξικών </a:t>
            </a:r>
          </a:p>
          <a:p>
            <a:pPr marL="0" indent="0">
              <a:buNone/>
            </a:pPr>
            <a:r>
              <a:rPr lang="el-GR" b="1" dirty="0">
                <a:latin typeface="Calibri"/>
                <a:cs typeface="Calibri"/>
              </a:rPr>
              <a:t>      σχέσεων, και προκύπτει ένα δίκτυο Σημασιολογικής Πληροφορίας</a:t>
            </a:r>
            <a:endParaRPr lang="en-US" b="1" dirty="0">
              <a:latin typeface="Calibri"/>
              <a:cs typeface="Calibri"/>
            </a:endParaRPr>
          </a:p>
          <a:p>
            <a:pPr marL="283210" indent="-283210"/>
            <a:endParaRPr lang="en-US" b="1"/>
          </a:p>
        </p:txBody>
      </p:sp>
      <p:pic>
        <p:nvPicPr>
          <p:cNvPr id="9218" name="Picture 2" descr="Αποτέλεσμα εικόνας για wordnet">
            <a:extLst>
              <a:ext uri="{FF2B5EF4-FFF2-40B4-BE49-F238E27FC236}">
                <a16:creationId xmlns:a16="http://schemas.microsoft.com/office/drawing/2014/main" id="{75A24EF2-53E2-4B73-9540-03B24EAF09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022" y="2165801"/>
            <a:ext cx="2049683" cy="1286116"/>
          </a:xfrm>
          <a:prstGeom prst="rect">
            <a:avLst/>
          </a:prstGeom>
          <a:noFill/>
          <a:extLst>
            <a:ext uri="{909E8E84-426E-40DD-AFC4-6F175D3DCCD1}">
              <a14:hiddenFill xmlns:a14="http://schemas.microsoft.com/office/drawing/2010/main">
                <a:solidFill>
                  <a:srgbClr val="FFFFFF"/>
                </a:solidFill>
              </a14:hiddenFill>
            </a:ext>
          </a:extLst>
        </p:spPr>
      </p:pic>
      <p:pic>
        <p:nvPicPr>
          <p:cNvPr id="2" name="Content Placeholder 4" descr="A close up of a logo&#10;&#10;Description automatically generated">
            <a:extLst>
              <a:ext uri="{FF2B5EF4-FFF2-40B4-BE49-F238E27FC236}">
                <a16:creationId xmlns:a16="http://schemas.microsoft.com/office/drawing/2014/main" id="{55F674A9-58F3-4107-9588-ECA224315745}"/>
              </a:ext>
            </a:extLst>
          </p:cNvPr>
          <p:cNvPicPr>
            <a:picLocks noChangeAspect="1"/>
          </p:cNvPicPr>
          <p:nvPr/>
        </p:nvPicPr>
        <p:blipFill>
          <a:blip r:embed="rId4"/>
          <a:stretch>
            <a:fillRect/>
          </a:stretch>
        </p:blipFill>
        <p:spPr>
          <a:xfrm>
            <a:off x="379517" y="306583"/>
            <a:ext cx="2417854" cy="563020"/>
          </a:xfrm>
          <a:prstGeom prst="rect">
            <a:avLst/>
          </a:prstGeom>
        </p:spPr>
      </p:pic>
    </p:spTree>
    <p:extLst>
      <p:ext uri="{BB962C8B-B14F-4D97-AF65-F5344CB8AC3E}">
        <p14:creationId xmlns:p14="http://schemas.microsoft.com/office/powerpoint/2010/main" val="581168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id="{B62F6E66-EEE4-48E7-854C-15E3BF8FC35F}"/>
              </a:ext>
            </a:extLst>
          </p:cNvPr>
          <p:cNvSpPr>
            <a:spLocks noGrp="1"/>
          </p:cNvSpPr>
          <p:nvPr>
            <p:ph type="title"/>
          </p:nvPr>
        </p:nvSpPr>
        <p:spPr>
          <a:xfrm>
            <a:off x="534187" y="985349"/>
            <a:ext cx="11115945" cy="555583"/>
          </a:xfrm>
        </p:spPr>
        <p:txBody>
          <a:bodyPr>
            <a:normAutofit fontScale="90000"/>
          </a:bodyPr>
          <a:lstStyle/>
          <a:p>
            <a:pPr algn="ctr"/>
            <a:r>
              <a:rPr lang="en-US" i="0" dirty="0" err="1">
                <a:latin typeface="Calibri"/>
                <a:cs typeface="Calibri"/>
              </a:rPr>
              <a:t>ConceptNet</a:t>
            </a:r>
            <a:r>
              <a:rPr lang="en-US" i="0" dirty="0">
                <a:latin typeface="Calibri"/>
                <a:cs typeface="Calibri"/>
              </a:rPr>
              <a:t> – </a:t>
            </a:r>
            <a:r>
              <a:rPr lang="en-US" i="0" dirty="0" err="1">
                <a:latin typeface="Calibri"/>
                <a:cs typeface="Calibri"/>
              </a:rPr>
              <a:t>DBpedia</a:t>
            </a:r>
            <a:r>
              <a:rPr lang="en-US" i="0" dirty="0">
                <a:latin typeface="Calibri"/>
                <a:cs typeface="Calibri"/>
              </a:rPr>
              <a:t> – WordNet </a:t>
            </a:r>
          </a:p>
        </p:txBody>
      </p:sp>
      <p:pic>
        <p:nvPicPr>
          <p:cNvPr id="6" name="Picture 5" descr="A close up of a map&#10;&#10;Description automatically generated">
            <a:extLst>
              <a:ext uri="{FF2B5EF4-FFF2-40B4-BE49-F238E27FC236}">
                <a16:creationId xmlns:a16="http://schemas.microsoft.com/office/drawing/2014/main" id="{47EDDADB-3C5B-42CA-BCE8-8B7FA6623DBA}"/>
              </a:ext>
            </a:extLst>
          </p:cNvPr>
          <p:cNvPicPr>
            <a:picLocks noChangeAspect="1"/>
          </p:cNvPicPr>
          <p:nvPr/>
        </p:nvPicPr>
        <p:blipFill>
          <a:blip r:embed="rId3"/>
          <a:stretch>
            <a:fillRect/>
          </a:stretch>
        </p:blipFill>
        <p:spPr>
          <a:xfrm>
            <a:off x="2996627" y="2655170"/>
            <a:ext cx="4074196" cy="3352519"/>
          </a:xfrm>
          <a:prstGeom prst="rect">
            <a:avLst/>
          </a:prstGeom>
        </p:spPr>
      </p:pic>
      <p:sp>
        <p:nvSpPr>
          <p:cNvPr id="7" name="TextBox 6">
            <a:extLst>
              <a:ext uri="{FF2B5EF4-FFF2-40B4-BE49-F238E27FC236}">
                <a16:creationId xmlns:a16="http://schemas.microsoft.com/office/drawing/2014/main" id="{23AE47D3-21CF-44BF-91EC-6A5D3511A27D}"/>
              </a:ext>
            </a:extLst>
          </p:cNvPr>
          <p:cNvSpPr txBox="1"/>
          <p:nvPr/>
        </p:nvSpPr>
        <p:spPr>
          <a:xfrm>
            <a:off x="2993871" y="1983200"/>
            <a:ext cx="5656164" cy="400110"/>
          </a:xfrm>
          <a:prstGeom prst="rect">
            <a:avLst/>
          </a:prstGeom>
          <a:noFill/>
        </p:spPr>
        <p:txBody>
          <a:bodyPr wrap="none" lIns="91440" tIns="45720" rIns="91440" bIns="45720" rtlCol="0" anchor="t">
            <a:spAutoFit/>
          </a:bodyPr>
          <a:lstStyle/>
          <a:p>
            <a:r>
              <a:rPr lang="el-GR" sz="2000" dirty="0">
                <a:latin typeface="Calibri"/>
                <a:cs typeface="Calibri"/>
              </a:rPr>
              <a:t>Δέντρο Σημασιολογικής Πληροφορίας του </a:t>
            </a:r>
            <a:r>
              <a:rPr lang="en-US" sz="2000" dirty="0">
                <a:latin typeface="Calibri"/>
                <a:cs typeface="Calibri"/>
              </a:rPr>
              <a:t>WordNet:</a:t>
            </a:r>
          </a:p>
        </p:txBody>
      </p:sp>
      <p:sp>
        <p:nvSpPr>
          <p:cNvPr id="8" name="TextBox 7">
            <a:extLst>
              <a:ext uri="{FF2B5EF4-FFF2-40B4-BE49-F238E27FC236}">
                <a16:creationId xmlns:a16="http://schemas.microsoft.com/office/drawing/2014/main" id="{EBCB4D25-BE4A-4CEA-BA3B-C5A363B4F3D0}"/>
              </a:ext>
            </a:extLst>
          </p:cNvPr>
          <p:cNvSpPr txBox="1"/>
          <p:nvPr/>
        </p:nvSpPr>
        <p:spPr>
          <a:xfrm>
            <a:off x="8004440" y="3446681"/>
            <a:ext cx="3046347" cy="923330"/>
          </a:xfrm>
          <a:prstGeom prst="rect">
            <a:avLst/>
          </a:prstGeom>
          <a:noFill/>
        </p:spPr>
        <p:txBody>
          <a:bodyPr wrap="none" rtlCol="0">
            <a:spAutoFit/>
          </a:bodyPr>
          <a:lstStyle/>
          <a:p>
            <a:r>
              <a:rPr lang="el-GR">
                <a:solidFill>
                  <a:srgbClr val="FFC000"/>
                </a:solidFill>
              </a:rPr>
              <a:t>Μπορεί να μετρηθεί το πόσο</a:t>
            </a:r>
          </a:p>
          <a:p>
            <a:r>
              <a:rPr lang="el-GR">
                <a:solidFill>
                  <a:srgbClr val="FFC000"/>
                </a:solidFill>
              </a:rPr>
              <a:t>Σημασιολογικά «κοντά» είναι</a:t>
            </a:r>
          </a:p>
          <a:p>
            <a:r>
              <a:rPr lang="el-GR">
                <a:solidFill>
                  <a:srgbClr val="FFC000"/>
                </a:solidFill>
              </a:rPr>
              <a:t>δύο έννοιες</a:t>
            </a:r>
            <a:endParaRPr lang="en-US">
              <a:solidFill>
                <a:srgbClr val="FFC000"/>
              </a:solidFill>
            </a:endParaRPr>
          </a:p>
        </p:txBody>
      </p:sp>
      <p:pic>
        <p:nvPicPr>
          <p:cNvPr id="12" name="Graphic 11" descr="Line arrow Clockwise curve">
            <a:extLst>
              <a:ext uri="{FF2B5EF4-FFF2-40B4-BE49-F238E27FC236}">
                <a16:creationId xmlns:a16="http://schemas.microsoft.com/office/drawing/2014/main" id="{26B6FF19-B1E0-4E89-9111-ABFC516F42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6935710" y="3544747"/>
            <a:ext cx="914400" cy="914400"/>
          </a:xfrm>
          <a:prstGeom prst="rect">
            <a:avLst/>
          </a:prstGeom>
        </p:spPr>
      </p:pic>
      <p:pic>
        <p:nvPicPr>
          <p:cNvPr id="2" name="Content Placeholder 4" descr="A close up of a logo&#10;&#10;Description automatically generated">
            <a:extLst>
              <a:ext uri="{FF2B5EF4-FFF2-40B4-BE49-F238E27FC236}">
                <a16:creationId xmlns:a16="http://schemas.microsoft.com/office/drawing/2014/main" id="{F491F0A2-00D2-487F-9041-8733967A4007}"/>
              </a:ext>
            </a:extLst>
          </p:cNvPr>
          <p:cNvPicPr>
            <a:picLocks noChangeAspect="1"/>
          </p:cNvPicPr>
          <p:nvPr/>
        </p:nvPicPr>
        <p:blipFill>
          <a:blip r:embed="rId6"/>
          <a:stretch>
            <a:fillRect/>
          </a:stretch>
        </p:blipFill>
        <p:spPr>
          <a:xfrm>
            <a:off x="379517" y="306583"/>
            <a:ext cx="2417854" cy="563020"/>
          </a:xfrm>
          <a:prstGeom prst="rect">
            <a:avLst/>
          </a:prstGeom>
        </p:spPr>
      </p:pic>
      <p:pic>
        <p:nvPicPr>
          <p:cNvPr id="3" name="Picture 2" descr="Αποτέλεσμα εικόνας για wordnet">
            <a:extLst>
              <a:ext uri="{FF2B5EF4-FFF2-40B4-BE49-F238E27FC236}">
                <a16:creationId xmlns:a16="http://schemas.microsoft.com/office/drawing/2014/main" id="{DF5D82C1-AF45-4A3B-ACB1-B00C686B24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022" y="2165801"/>
            <a:ext cx="2049683" cy="1286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34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anim calcmode="lin" valueType="num">
                                      <p:cBhvr>
                                        <p:cTn id="8" dur="250" fill="hold"/>
                                        <p:tgtEl>
                                          <p:spTgt spid="12"/>
                                        </p:tgtEl>
                                        <p:attrNameLst>
                                          <p:attrName>ppt_x</p:attrName>
                                        </p:attrNameLst>
                                      </p:cBhvr>
                                      <p:tavLst>
                                        <p:tav tm="0">
                                          <p:val>
                                            <p:strVal val="#ppt_x"/>
                                          </p:val>
                                        </p:tav>
                                        <p:tav tm="100000">
                                          <p:val>
                                            <p:strVal val="#ppt_x"/>
                                          </p:val>
                                        </p:tav>
                                      </p:tavLst>
                                    </p:anim>
                                    <p:anim calcmode="lin" valueType="num">
                                      <p:cBhvr>
                                        <p:cTn id="9" dur="25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randombar(horizontal)">
                                      <p:cBhvr>
                                        <p:cTn id="14"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id="{B62F6E66-EEE4-48E7-854C-15E3BF8FC35F}"/>
              </a:ext>
            </a:extLst>
          </p:cNvPr>
          <p:cNvSpPr>
            <a:spLocks noGrp="1"/>
          </p:cNvSpPr>
          <p:nvPr>
            <p:ph type="title"/>
          </p:nvPr>
        </p:nvSpPr>
        <p:spPr>
          <a:xfrm>
            <a:off x="500146" y="923306"/>
            <a:ext cx="11115945" cy="555583"/>
          </a:xfrm>
        </p:spPr>
        <p:txBody>
          <a:bodyPr>
            <a:normAutofit fontScale="90000"/>
          </a:bodyPr>
          <a:lstStyle/>
          <a:p>
            <a:pPr algn="ctr"/>
            <a:r>
              <a:rPr lang="el-GR" i="0" dirty="0">
                <a:latin typeface="Calibri"/>
                <a:cs typeface="Calibri"/>
              </a:rPr>
              <a:t>Στόχος: Χρήση Ανοιχτών Διασυνδεδεμένων Δεδομένων</a:t>
            </a:r>
            <a:endParaRPr lang="en-US" i="0">
              <a:latin typeface="Calibri"/>
              <a:cs typeface="Calibri"/>
            </a:endParaRPr>
          </a:p>
        </p:txBody>
      </p:sp>
      <p:pic>
        <p:nvPicPr>
          <p:cNvPr id="6" name="Content Placeholder 1">
            <a:extLst>
              <a:ext uri="{FF2B5EF4-FFF2-40B4-BE49-F238E27FC236}">
                <a16:creationId xmlns:a16="http://schemas.microsoft.com/office/drawing/2014/main" id="{8355BCF0-5C34-4976-B68A-57E884EF3BAC}"/>
              </a:ext>
            </a:extLst>
          </p:cNvPr>
          <p:cNvPicPr>
            <a:picLocks noChangeAspect="1"/>
          </p:cNvPicPr>
          <p:nvPr/>
        </p:nvPicPr>
        <p:blipFill>
          <a:blip r:embed="rId3"/>
          <a:stretch>
            <a:fillRect/>
          </a:stretch>
        </p:blipFill>
        <p:spPr>
          <a:xfrm>
            <a:off x="1790290" y="2349444"/>
            <a:ext cx="2351806" cy="829088"/>
          </a:xfrm>
          <a:prstGeom prst="rect">
            <a:avLst/>
          </a:prstGeom>
        </p:spPr>
      </p:pic>
      <p:pic>
        <p:nvPicPr>
          <p:cNvPr id="7" name="Picture 2" descr="upload.wikimedia.org/wikipedia/commons/thumb/7/...">
            <a:extLst>
              <a:ext uri="{FF2B5EF4-FFF2-40B4-BE49-F238E27FC236}">
                <a16:creationId xmlns:a16="http://schemas.microsoft.com/office/drawing/2014/main" id="{F48673B5-B225-4BB7-A00B-8D05C7B3FB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9325" y="3558784"/>
            <a:ext cx="1634034" cy="100519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Αποτέλεσμα εικόνας για wordnet">
            <a:extLst>
              <a:ext uri="{FF2B5EF4-FFF2-40B4-BE49-F238E27FC236}">
                <a16:creationId xmlns:a16="http://schemas.microsoft.com/office/drawing/2014/main" id="{F5ACB21B-1882-4EC3-BE55-3A23EB036C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8671" y="4920200"/>
            <a:ext cx="1511423" cy="1004932"/>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0F3854F8-CCA1-4E4E-B417-CF181F5F4197}"/>
              </a:ext>
            </a:extLst>
          </p:cNvPr>
          <p:cNvSpPr/>
          <p:nvPr/>
        </p:nvSpPr>
        <p:spPr>
          <a:xfrm>
            <a:off x="4666277" y="2683832"/>
            <a:ext cx="2393990" cy="125044"/>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13" name="Arrow: Right 12">
            <a:extLst>
              <a:ext uri="{FF2B5EF4-FFF2-40B4-BE49-F238E27FC236}">
                <a16:creationId xmlns:a16="http://schemas.microsoft.com/office/drawing/2014/main" id="{B2D3DED4-DE19-4AE1-95A3-7E1676093EB0}"/>
              </a:ext>
            </a:extLst>
          </p:cNvPr>
          <p:cNvSpPr/>
          <p:nvPr/>
        </p:nvSpPr>
        <p:spPr>
          <a:xfrm>
            <a:off x="4666277" y="3986019"/>
            <a:ext cx="2393990" cy="125044"/>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14" name="Arrow: Right 13">
            <a:extLst>
              <a:ext uri="{FF2B5EF4-FFF2-40B4-BE49-F238E27FC236}">
                <a16:creationId xmlns:a16="http://schemas.microsoft.com/office/drawing/2014/main" id="{10BCE91C-F6C0-4B1D-882E-C455EED398BD}"/>
              </a:ext>
            </a:extLst>
          </p:cNvPr>
          <p:cNvSpPr/>
          <p:nvPr/>
        </p:nvSpPr>
        <p:spPr>
          <a:xfrm>
            <a:off x="4666277" y="5381053"/>
            <a:ext cx="2393990" cy="125044"/>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pic>
        <p:nvPicPr>
          <p:cNvPr id="19" name="Picture 18">
            <a:extLst>
              <a:ext uri="{FF2B5EF4-FFF2-40B4-BE49-F238E27FC236}">
                <a16:creationId xmlns:a16="http://schemas.microsoft.com/office/drawing/2014/main" id="{6876EE28-ED66-47AF-B5EB-47F5A38677B6}"/>
              </a:ext>
            </a:extLst>
          </p:cNvPr>
          <p:cNvPicPr>
            <a:picLocks noChangeAspect="1"/>
          </p:cNvPicPr>
          <p:nvPr/>
        </p:nvPicPr>
        <p:blipFill>
          <a:blip r:embed="rId6"/>
          <a:stretch>
            <a:fillRect/>
          </a:stretch>
        </p:blipFill>
        <p:spPr>
          <a:xfrm>
            <a:off x="7547085" y="2718120"/>
            <a:ext cx="2047393" cy="409455"/>
          </a:xfrm>
          <a:prstGeom prst="rect">
            <a:avLst/>
          </a:prstGeom>
        </p:spPr>
      </p:pic>
      <p:pic>
        <p:nvPicPr>
          <p:cNvPr id="20" name="Picture 19">
            <a:extLst>
              <a:ext uri="{FF2B5EF4-FFF2-40B4-BE49-F238E27FC236}">
                <a16:creationId xmlns:a16="http://schemas.microsoft.com/office/drawing/2014/main" id="{87527168-2080-4673-AE54-D9892775C149}"/>
              </a:ext>
            </a:extLst>
          </p:cNvPr>
          <p:cNvPicPr>
            <a:picLocks noChangeAspect="1"/>
          </p:cNvPicPr>
          <p:nvPr/>
        </p:nvPicPr>
        <p:blipFill>
          <a:blip r:embed="rId7"/>
          <a:stretch>
            <a:fillRect/>
          </a:stretch>
        </p:blipFill>
        <p:spPr>
          <a:xfrm>
            <a:off x="7547085" y="2297318"/>
            <a:ext cx="2380768" cy="342780"/>
          </a:xfrm>
          <a:prstGeom prst="rect">
            <a:avLst/>
          </a:prstGeom>
        </p:spPr>
      </p:pic>
      <p:pic>
        <p:nvPicPr>
          <p:cNvPr id="23" name="Picture 22">
            <a:extLst>
              <a:ext uri="{FF2B5EF4-FFF2-40B4-BE49-F238E27FC236}">
                <a16:creationId xmlns:a16="http://schemas.microsoft.com/office/drawing/2014/main" id="{D2F47B59-F62B-4EFF-B259-B4D01DACD269}"/>
              </a:ext>
            </a:extLst>
          </p:cNvPr>
          <p:cNvPicPr>
            <a:picLocks noChangeAspect="1"/>
          </p:cNvPicPr>
          <p:nvPr/>
        </p:nvPicPr>
        <p:blipFill>
          <a:blip r:embed="rId8"/>
          <a:stretch>
            <a:fillRect/>
          </a:stretch>
        </p:blipFill>
        <p:spPr>
          <a:xfrm>
            <a:off x="8907323" y="2595735"/>
            <a:ext cx="853487" cy="154878"/>
          </a:xfrm>
          <a:prstGeom prst="rect">
            <a:avLst/>
          </a:prstGeom>
        </p:spPr>
      </p:pic>
      <p:pic>
        <p:nvPicPr>
          <p:cNvPr id="21" name="Picture 20">
            <a:extLst>
              <a:ext uri="{FF2B5EF4-FFF2-40B4-BE49-F238E27FC236}">
                <a16:creationId xmlns:a16="http://schemas.microsoft.com/office/drawing/2014/main" id="{FD750980-86F3-40A1-8AAB-F0208650415B}"/>
              </a:ext>
            </a:extLst>
          </p:cNvPr>
          <p:cNvPicPr>
            <a:picLocks noChangeAspect="1"/>
          </p:cNvPicPr>
          <p:nvPr/>
        </p:nvPicPr>
        <p:blipFill>
          <a:blip r:embed="rId9"/>
          <a:stretch>
            <a:fillRect/>
          </a:stretch>
        </p:blipFill>
        <p:spPr>
          <a:xfrm>
            <a:off x="8454770" y="3099844"/>
            <a:ext cx="869651" cy="150336"/>
          </a:xfrm>
          <a:prstGeom prst="rect">
            <a:avLst/>
          </a:prstGeom>
        </p:spPr>
      </p:pic>
      <p:pic>
        <p:nvPicPr>
          <p:cNvPr id="22" name="Picture 21">
            <a:extLst>
              <a:ext uri="{FF2B5EF4-FFF2-40B4-BE49-F238E27FC236}">
                <a16:creationId xmlns:a16="http://schemas.microsoft.com/office/drawing/2014/main" id="{101D9E16-DFF7-4F5B-9F35-5017DC5F5B32}"/>
              </a:ext>
            </a:extLst>
          </p:cNvPr>
          <p:cNvPicPr>
            <a:picLocks noChangeAspect="1"/>
          </p:cNvPicPr>
          <p:nvPr/>
        </p:nvPicPr>
        <p:blipFill>
          <a:blip r:embed="rId10"/>
          <a:stretch>
            <a:fillRect/>
          </a:stretch>
        </p:blipFill>
        <p:spPr>
          <a:xfrm>
            <a:off x="7642616" y="3542164"/>
            <a:ext cx="1094853" cy="256715"/>
          </a:xfrm>
          <a:prstGeom prst="rect">
            <a:avLst/>
          </a:prstGeom>
        </p:spPr>
      </p:pic>
      <p:pic>
        <p:nvPicPr>
          <p:cNvPr id="25" name="Picture 24">
            <a:extLst>
              <a:ext uri="{FF2B5EF4-FFF2-40B4-BE49-F238E27FC236}">
                <a16:creationId xmlns:a16="http://schemas.microsoft.com/office/drawing/2014/main" id="{1A514E72-5806-4F03-B4A4-A8A1B61BEA2B}"/>
              </a:ext>
            </a:extLst>
          </p:cNvPr>
          <p:cNvPicPr>
            <a:picLocks noChangeAspect="1"/>
          </p:cNvPicPr>
          <p:nvPr/>
        </p:nvPicPr>
        <p:blipFill>
          <a:blip r:embed="rId11"/>
          <a:stretch>
            <a:fillRect/>
          </a:stretch>
        </p:blipFill>
        <p:spPr>
          <a:xfrm>
            <a:off x="7642616" y="3801105"/>
            <a:ext cx="3549020" cy="854247"/>
          </a:xfrm>
          <a:prstGeom prst="rect">
            <a:avLst/>
          </a:prstGeom>
        </p:spPr>
      </p:pic>
      <p:pic>
        <p:nvPicPr>
          <p:cNvPr id="28" name="Picture 2">
            <a:extLst>
              <a:ext uri="{FF2B5EF4-FFF2-40B4-BE49-F238E27FC236}">
                <a16:creationId xmlns:a16="http://schemas.microsoft.com/office/drawing/2014/main" id="{4592B042-A0B5-4B86-98F1-670038A118C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97089" y="3469137"/>
            <a:ext cx="581935" cy="52063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8A74ECD2-FD3F-40F2-BAE2-574BFDBD1CC0}"/>
              </a:ext>
            </a:extLst>
          </p:cNvPr>
          <p:cNvPicPr>
            <a:picLocks noChangeAspect="1"/>
          </p:cNvPicPr>
          <p:nvPr/>
        </p:nvPicPr>
        <p:blipFill>
          <a:blip r:embed="rId13"/>
          <a:stretch>
            <a:fillRect/>
          </a:stretch>
        </p:blipFill>
        <p:spPr>
          <a:xfrm>
            <a:off x="5608294" y="2446637"/>
            <a:ext cx="518152" cy="263898"/>
          </a:xfrm>
          <a:prstGeom prst="rect">
            <a:avLst/>
          </a:prstGeom>
        </p:spPr>
      </p:pic>
      <p:pic>
        <p:nvPicPr>
          <p:cNvPr id="27" name="Picture 26">
            <a:extLst>
              <a:ext uri="{FF2B5EF4-FFF2-40B4-BE49-F238E27FC236}">
                <a16:creationId xmlns:a16="http://schemas.microsoft.com/office/drawing/2014/main" id="{0F841465-3C06-4AD5-AFC1-83120C7D672B}"/>
              </a:ext>
            </a:extLst>
          </p:cNvPr>
          <p:cNvPicPr>
            <a:picLocks noChangeAspect="1"/>
          </p:cNvPicPr>
          <p:nvPr/>
        </p:nvPicPr>
        <p:blipFill>
          <a:blip r:embed="rId14"/>
          <a:stretch>
            <a:fillRect/>
          </a:stretch>
        </p:blipFill>
        <p:spPr>
          <a:xfrm>
            <a:off x="5396786" y="5112884"/>
            <a:ext cx="987550" cy="268218"/>
          </a:xfrm>
          <a:prstGeom prst="rect">
            <a:avLst/>
          </a:prstGeom>
        </p:spPr>
      </p:pic>
      <p:pic>
        <p:nvPicPr>
          <p:cNvPr id="30" name="Picture 29">
            <a:extLst>
              <a:ext uri="{FF2B5EF4-FFF2-40B4-BE49-F238E27FC236}">
                <a16:creationId xmlns:a16="http://schemas.microsoft.com/office/drawing/2014/main" id="{F05E1D9D-E533-47A5-89D1-49D78BD233EB}"/>
              </a:ext>
            </a:extLst>
          </p:cNvPr>
          <p:cNvPicPr>
            <a:picLocks noChangeAspect="1"/>
          </p:cNvPicPr>
          <p:nvPr/>
        </p:nvPicPr>
        <p:blipFill>
          <a:blip r:embed="rId15"/>
          <a:stretch>
            <a:fillRect/>
          </a:stretch>
        </p:blipFill>
        <p:spPr>
          <a:xfrm>
            <a:off x="7642616" y="4785010"/>
            <a:ext cx="2204286" cy="1172795"/>
          </a:xfrm>
          <a:prstGeom prst="rect">
            <a:avLst/>
          </a:prstGeom>
        </p:spPr>
      </p:pic>
      <p:pic>
        <p:nvPicPr>
          <p:cNvPr id="2" name="Content Placeholder 4" descr="A close up of a logo&#10;&#10;Description automatically generated">
            <a:extLst>
              <a:ext uri="{FF2B5EF4-FFF2-40B4-BE49-F238E27FC236}">
                <a16:creationId xmlns:a16="http://schemas.microsoft.com/office/drawing/2014/main" id="{7242C379-31BE-4E79-A019-83E7A1FB350E}"/>
              </a:ext>
            </a:extLst>
          </p:cNvPr>
          <p:cNvPicPr>
            <a:picLocks noChangeAspect="1"/>
          </p:cNvPicPr>
          <p:nvPr/>
        </p:nvPicPr>
        <p:blipFill>
          <a:blip r:embed="rId16"/>
          <a:stretch>
            <a:fillRect/>
          </a:stretch>
        </p:blipFill>
        <p:spPr>
          <a:xfrm>
            <a:off x="379517" y="306583"/>
            <a:ext cx="2417854" cy="563020"/>
          </a:xfrm>
          <a:prstGeom prst="rect">
            <a:avLst/>
          </a:prstGeom>
        </p:spPr>
      </p:pic>
    </p:spTree>
    <p:extLst>
      <p:ext uri="{BB962C8B-B14F-4D97-AF65-F5344CB8AC3E}">
        <p14:creationId xmlns:p14="http://schemas.microsoft.com/office/powerpoint/2010/main" val="2494710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90"/>
                                          </p:val>
                                        </p:tav>
                                        <p:tav tm="100000">
                                          <p:val>
                                            <p:fltVal val="0"/>
                                          </p:val>
                                        </p:tav>
                                      </p:tavLst>
                                    </p:anim>
                                    <p:animEffect transition="in" filter="fade">
                                      <p:cBhvr>
                                        <p:cTn id="10" dur="500"/>
                                        <p:tgtEl>
                                          <p:spTgt spid="6"/>
                                        </p:tgtEl>
                                      </p:cBhvr>
                                    </p:animEffect>
                                  </p:childTnLst>
                                </p:cTn>
                              </p:par>
                              <p:par>
                                <p:cTn id="11" presetID="3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 calcmode="lin" valueType="num">
                                      <p:cBhvr>
                                        <p:cTn id="15" dur="500" fill="hold"/>
                                        <p:tgtEl>
                                          <p:spTgt spid="7"/>
                                        </p:tgtEl>
                                        <p:attrNameLst>
                                          <p:attrName>style.rotation</p:attrName>
                                        </p:attrNameLst>
                                      </p:cBhvr>
                                      <p:tavLst>
                                        <p:tav tm="0">
                                          <p:val>
                                            <p:fltVal val="90"/>
                                          </p:val>
                                        </p:tav>
                                        <p:tav tm="100000">
                                          <p:val>
                                            <p:fltVal val="0"/>
                                          </p:val>
                                        </p:tav>
                                      </p:tavLst>
                                    </p:anim>
                                    <p:animEffect transition="in" filter="fade">
                                      <p:cBhvr>
                                        <p:cTn id="16" dur="500"/>
                                        <p:tgtEl>
                                          <p:spTgt spid="7"/>
                                        </p:tgtEl>
                                      </p:cBhvr>
                                    </p:animEffect>
                                  </p:childTnLst>
                                </p:cTn>
                              </p:par>
                              <p:par>
                                <p:cTn id="17" presetID="3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 calcmode="lin" valueType="num">
                                      <p:cBhvr>
                                        <p:cTn id="21" dur="500" fill="hold"/>
                                        <p:tgtEl>
                                          <p:spTgt spid="8"/>
                                        </p:tgtEl>
                                        <p:attrNameLst>
                                          <p:attrName>style.rotation</p:attrName>
                                        </p:attrNameLst>
                                      </p:cBhvr>
                                      <p:tavLst>
                                        <p:tav tm="0">
                                          <p:val>
                                            <p:fltVal val="90"/>
                                          </p:val>
                                        </p:tav>
                                        <p:tav tm="100000">
                                          <p:val>
                                            <p:fltVal val="0"/>
                                          </p:val>
                                        </p:tav>
                                      </p:tavLst>
                                    </p:anim>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randombar(horizontal)">
                                      <p:cBhvr>
                                        <p:cTn id="27" dur="250"/>
                                        <p:tgtEl>
                                          <p:spTgt spid="4"/>
                                        </p:tgtEl>
                                      </p:cBhvr>
                                    </p:animEffect>
                                  </p:childTnLst>
                                </p:cTn>
                              </p:par>
                              <p:par>
                                <p:cTn id="28" presetID="14" presetClass="entr" presetSubtype="1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randombar(horizontal)">
                                      <p:cBhvr>
                                        <p:cTn id="30" dur="25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down)">
                                      <p:cBhvr>
                                        <p:cTn id="35" dur="250"/>
                                        <p:tgtEl>
                                          <p:spTgt spid="20"/>
                                        </p:tgtEl>
                                      </p:cBhvr>
                                    </p:animEffect>
                                  </p:childTnLst>
                                </p:cTn>
                              </p:par>
                              <p:par>
                                <p:cTn id="36" presetID="22" presetClass="entr" presetSubtype="4"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down)">
                                      <p:cBhvr>
                                        <p:cTn id="38" dur="250"/>
                                        <p:tgtEl>
                                          <p:spTgt spid="23"/>
                                        </p:tgtEl>
                                      </p:cBhvr>
                                    </p:animEffect>
                                  </p:childTnLst>
                                </p:cTn>
                              </p:par>
                              <p:par>
                                <p:cTn id="39" presetID="22" presetClass="entr" presetSubtype="4"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wipe(down)">
                                      <p:cBhvr>
                                        <p:cTn id="41" dur="250"/>
                                        <p:tgtEl>
                                          <p:spTgt spid="21"/>
                                        </p:tgtEl>
                                      </p:cBhvr>
                                    </p:animEffect>
                                  </p:childTnLst>
                                </p:cTn>
                              </p:par>
                              <p:par>
                                <p:cTn id="42" presetID="22" presetClass="entr" presetSubtype="4"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wipe(down)">
                                      <p:cBhvr>
                                        <p:cTn id="44" dur="25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nodeType="click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randombar(horizontal)">
                                      <p:cBhvr>
                                        <p:cTn id="49" dur="250"/>
                                        <p:tgtEl>
                                          <p:spTgt spid="28"/>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randombar(horizontal)">
                                      <p:cBhvr>
                                        <p:cTn id="52" dur="25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down)">
                                      <p:cBhvr>
                                        <p:cTn id="57" dur="250"/>
                                        <p:tgtEl>
                                          <p:spTgt spid="25"/>
                                        </p:tgtEl>
                                      </p:cBhvr>
                                    </p:animEffect>
                                  </p:childTnLst>
                                </p:cTn>
                              </p:par>
                              <p:par>
                                <p:cTn id="58" presetID="22" presetClass="entr" presetSubtype="4" fill="hold"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wipe(down)">
                                      <p:cBhvr>
                                        <p:cTn id="60" dur="250"/>
                                        <p:tgtEl>
                                          <p:spTgt spid="22"/>
                                        </p:tgtEl>
                                      </p:cBhvr>
                                    </p:animEffect>
                                  </p:childTnLst>
                                </p:cTn>
                              </p:par>
                            </p:childTnLst>
                          </p:cTn>
                        </p:par>
                      </p:childTnLst>
                    </p:cTn>
                  </p:par>
                  <p:par>
                    <p:cTn id="61" fill="hold">
                      <p:stCondLst>
                        <p:cond delay="indefinite"/>
                      </p:stCondLst>
                      <p:childTnLst>
                        <p:par>
                          <p:cTn id="62" fill="hold">
                            <p:stCondLst>
                              <p:cond delay="0"/>
                            </p:stCondLst>
                            <p:childTnLst>
                              <p:par>
                                <p:cTn id="63" presetID="14" presetClass="entr" presetSubtype="10" fill="hold" nodeType="click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randombar(horizontal)">
                                      <p:cBhvr>
                                        <p:cTn id="65" dur="250"/>
                                        <p:tgtEl>
                                          <p:spTgt spid="27"/>
                                        </p:tgtEl>
                                      </p:cBhvr>
                                    </p:animEffect>
                                  </p:childTnLst>
                                </p:cTn>
                              </p:par>
                              <p:par>
                                <p:cTn id="66" presetID="14" presetClass="entr" presetSubtype="10" fill="hold" grpId="0" nodeType="with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randombar(horizontal)">
                                      <p:cBhvr>
                                        <p:cTn id="68" dur="250"/>
                                        <p:tgtEl>
                                          <p:spTgt spid="14"/>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wipe(down)">
                                      <p:cBhvr>
                                        <p:cTn id="73" dur="2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logo&#10;&#10;Description automatically generated">
            <a:extLst>
              <a:ext uri="{FF2B5EF4-FFF2-40B4-BE49-F238E27FC236}">
                <a16:creationId xmlns:a16="http://schemas.microsoft.com/office/drawing/2014/main" id="{289AAA1E-2BF6-4B10-9902-BFB784375F02}"/>
              </a:ext>
            </a:extLst>
          </p:cNvPr>
          <p:cNvPicPr>
            <a:picLocks noChangeAspect="1"/>
          </p:cNvPicPr>
          <p:nvPr/>
        </p:nvPicPr>
        <p:blipFill>
          <a:blip r:embed="rId3"/>
          <a:stretch>
            <a:fillRect/>
          </a:stretch>
        </p:blipFill>
        <p:spPr>
          <a:xfrm>
            <a:off x="379517" y="306583"/>
            <a:ext cx="2417854" cy="563020"/>
          </a:xfrm>
          <a:prstGeom prst="rect">
            <a:avLst/>
          </a:prstGeom>
        </p:spPr>
      </p:pic>
      <p:sp>
        <p:nvSpPr>
          <p:cNvPr id="2" name="Title 1">
            <a:extLst>
              <a:ext uri="{FF2B5EF4-FFF2-40B4-BE49-F238E27FC236}">
                <a16:creationId xmlns:a16="http://schemas.microsoft.com/office/drawing/2014/main" id="{37D110D2-4827-474A-B831-10207F240176}"/>
              </a:ext>
            </a:extLst>
          </p:cNvPr>
          <p:cNvSpPr>
            <a:spLocks noGrp="1"/>
          </p:cNvSpPr>
          <p:nvPr>
            <p:ph type="title"/>
          </p:nvPr>
        </p:nvSpPr>
        <p:spPr>
          <a:xfrm>
            <a:off x="534187" y="819819"/>
            <a:ext cx="11115945" cy="555583"/>
          </a:xfrm>
        </p:spPr>
        <p:txBody>
          <a:bodyPr>
            <a:noAutofit/>
          </a:bodyPr>
          <a:lstStyle/>
          <a:p>
            <a:pPr algn="ctr"/>
            <a:r>
              <a:rPr lang="el-GR" sz="4500" i="0" dirty="0">
                <a:latin typeface="Calibri"/>
                <a:cs typeface="Calibri"/>
              </a:rPr>
              <a:t>Εισαγωγή</a:t>
            </a:r>
            <a:endParaRPr lang="en-US" sz="4500" i="0">
              <a:latin typeface="Calibri"/>
              <a:cs typeface="Calibri"/>
            </a:endParaRPr>
          </a:p>
        </p:txBody>
      </p:sp>
      <p:sp>
        <p:nvSpPr>
          <p:cNvPr id="7" name="TextBox 6">
            <a:extLst>
              <a:ext uri="{FF2B5EF4-FFF2-40B4-BE49-F238E27FC236}">
                <a16:creationId xmlns:a16="http://schemas.microsoft.com/office/drawing/2014/main" id="{7147C5DC-871D-41B9-B18A-A8C18A9A75E0}"/>
              </a:ext>
            </a:extLst>
          </p:cNvPr>
          <p:cNvSpPr txBox="1"/>
          <p:nvPr/>
        </p:nvSpPr>
        <p:spPr>
          <a:xfrm>
            <a:off x="615387" y="1319514"/>
            <a:ext cx="10961224" cy="34058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2000"/>
              </a:lnSpc>
              <a:spcBef>
                <a:spcPts val="900"/>
              </a:spcBef>
            </a:pPr>
            <a:r>
              <a:rPr lang="el-GR" dirty="0">
                <a:ea typeface="+mn-lt"/>
                <a:cs typeface="+mn-lt"/>
              </a:rPr>
              <a:t>ΣΤΟΧΟΙ</a:t>
            </a:r>
            <a:r>
              <a:rPr lang="el-GR" b="1" dirty="0">
                <a:ea typeface="+mn-lt"/>
                <a:cs typeface="+mn-lt"/>
              </a:rPr>
              <a:t>:</a:t>
            </a:r>
            <a:endParaRPr lang="en-US" b="1">
              <a:ea typeface="+mn-lt"/>
              <a:cs typeface="+mn-lt"/>
            </a:endParaRPr>
          </a:p>
          <a:p>
            <a:pPr marL="283210" indent="-283210">
              <a:lnSpc>
                <a:spcPct val="112000"/>
              </a:lnSpc>
              <a:spcBef>
                <a:spcPts val="900"/>
              </a:spcBef>
              <a:buFont typeface="Arial"/>
              <a:buChar char="•"/>
            </a:pPr>
            <a:r>
              <a:rPr lang="el-GR" sz="1600" dirty="0">
                <a:latin typeface="Calibri"/>
                <a:ea typeface="+mn-lt"/>
                <a:cs typeface="+mn-lt"/>
              </a:rPr>
              <a:t>Χρήση </a:t>
            </a:r>
            <a:r>
              <a:rPr lang="el-GR" sz="1600" b="1" dirty="0">
                <a:latin typeface="Calibri"/>
                <a:ea typeface="+mn-lt"/>
                <a:cs typeface="+mn-lt"/>
              </a:rPr>
              <a:t>Ανοιχτών </a:t>
            </a:r>
            <a:r>
              <a:rPr lang="el-GR" sz="1600" b="1" dirty="0">
                <a:latin typeface="Calibri"/>
              </a:rPr>
              <a:t>Διασυνδεδεμένων</a:t>
            </a:r>
            <a:r>
              <a:rPr lang="el-GR" sz="1600" b="1" dirty="0">
                <a:latin typeface="Calibri"/>
                <a:ea typeface="+mn-lt"/>
                <a:cs typeface="+mn-lt"/>
              </a:rPr>
              <a:t> Δεδομένων</a:t>
            </a:r>
            <a:r>
              <a:rPr lang="el-GR" sz="1600" dirty="0">
                <a:latin typeface="Calibri"/>
                <a:ea typeface="+mn-lt"/>
                <a:cs typeface="+mn-lt"/>
              </a:rPr>
              <a:t> (</a:t>
            </a:r>
            <a:r>
              <a:rPr lang="en-US" sz="1600" dirty="0">
                <a:latin typeface="Calibri"/>
                <a:ea typeface="+mn-lt"/>
                <a:cs typeface="+mn-lt"/>
              </a:rPr>
              <a:t>Open Linked Data).</a:t>
            </a:r>
          </a:p>
          <a:p>
            <a:pPr marL="283210" indent="-283210">
              <a:lnSpc>
                <a:spcPct val="112000"/>
              </a:lnSpc>
              <a:spcBef>
                <a:spcPts val="900"/>
              </a:spcBef>
              <a:buFont typeface="Arial"/>
              <a:buChar char="•"/>
            </a:pPr>
            <a:r>
              <a:rPr lang="el-GR" sz="1600" dirty="0">
                <a:latin typeface="Calibri"/>
                <a:ea typeface="+mn-lt"/>
                <a:cs typeface="+mn-lt"/>
              </a:rPr>
              <a:t>Ανάπτυξη εργαλείου για </a:t>
            </a:r>
            <a:r>
              <a:rPr lang="el-GR" sz="1600" b="1" dirty="0">
                <a:latin typeface="Calibri"/>
                <a:ea typeface="+mn-lt"/>
                <a:cs typeface="+mn-lt"/>
              </a:rPr>
              <a:t>χρήση πληροφορίας σε οντολογίες </a:t>
            </a:r>
            <a:r>
              <a:rPr lang="en-US" sz="1600" b="1" dirty="0" err="1">
                <a:latin typeface="Calibri"/>
                <a:ea typeface="+mn-lt"/>
                <a:cs typeface="+mn-lt"/>
              </a:rPr>
              <a:t>DBpedia</a:t>
            </a:r>
            <a:r>
              <a:rPr lang="en-US" sz="1600" b="1" dirty="0">
                <a:latin typeface="Calibri"/>
                <a:ea typeface="+mn-lt"/>
                <a:cs typeface="+mn-lt"/>
              </a:rPr>
              <a:t> και</a:t>
            </a:r>
            <a:r>
              <a:rPr lang="el-GR" sz="1600" b="1" dirty="0">
                <a:latin typeface="Calibri"/>
                <a:ea typeface="+mn-lt"/>
                <a:cs typeface="+mn-lt"/>
              </a:rPr>
              <a:t> </a:t>
            </a:r>
            <a:r>
              <a:rPr lang="en-US" sz="1600" b="1" dirty="0" err="1">
                <a:latin typeface="Calibri"/>
                <a:ea typeface="+mn-lt"/>
                <a:cs typeface="+mn-lt"/>
              </a:rPr>
              <a:t>ConceptNet</a:t>
            </a:r>
            <a:r>
              <a:rPr lang="en-US" sz="1600" dirty="0">
                <a:latin typeface="Calibri"/>
                <a:ea typeface="+mn-lt"/>
                <a:cs typeface="+mn-lt"/>
              </a:rPr>
              <a:t>.</a:t>
            </a:r>
          </a:p>
          <a:p>
            <a:pPr marL="283210" indent="-283210">
              <a:lnSpc>
                <a:spcPct val="112000"/>
              </a:lnSpc>
              <a:spcBef>
                <a:spcPts val="900"/>
              </a:spcBef>
              <a:buFont typeface="Arial"/>
              <a:buChar char="•"/>
            </a:pPr>
            <a:r>
              <a:rPr lang="el-GR" sz="1600" dirty="0">
                <a:latin typeface="Calibri"/>
                <a:cs typeface="Calibri"/>
              </a:rPr>
              <a:t>Εξαγωγή </a:t>
            </a:r>
            <a:r>
              <a:rPr lang="el-GR" sz="1600" b="1" dirty="0">
                <a:latin typeface="Calibri"/>
                <a:cs typeface="Calibri"/>
              </a:rPr>
              <a:t>Σημασιολογικής Πληροφορίας</a:t>
            </a:r>
            <a:r>
              <a:rPr lang="el-GR" sz="1600" dirty="0">
                <a:latin typeface="Calibri"/>
                <a:cs typeface="Calibri"/>
              </a:rPr>
              <a:t> (</a:t>
            </a:r>
            <a:r>
              <a:rPr lang="en-US" sz="1600" dirty="0">
                <a:latin typeface="Calibri"/>
                <a:cs typeface="Calibri"/>
              </a:rPr>
              <a:t>Semantic Data).</a:t>
            </a:r>
            <a:endParaRPr lang="en-US" sz="1600">
              <a:latin typeface="Calibri"/>
              <a:ea typeface="+mn-lt"/>
              <a:cs typeface="Calibri"/>
            </a:endParaRPr>
          </a:p>
          <a:p>
            <a:pPr marL="283210" indent="-283210">
              <a:lnSpc>
                <a:spcPct val="112000"/>
              </a:lnSpc>
              <a:spcBef>
                <a:spcPts val="900"/>
              </a:spcBef>
              <a:buFont typeface="Arial"/>
              <a:buChar char="•"/>
            </a:pPr>
            <a:r>
              <a:rPr lang="el-GR" sz="1600" dirty="0">
                <a:latin typeface="Calibri"/>
                <a:ea typeface="+mn-lt"/>
                <a:cs typeface="+mn-lt"/>
              </a:rPr>
              <a:t>ΕΙΣΟΔΟΣ: μια οντότητα   |   ΕΞΟΔΟΣ: μια λίστα από οντότητες, που είναι οι περισσότερο </a:t>
            </a:r>
            <a:r>
              <a:rPr lang="el-GR" sz="1600" b="1" dirty="0">
                <a:latin typeface="Calibri"/>
                <a:ea typeface="+mn-lt"/>
                <a:cs typeface="+mn-lt"/>
              </a:rPr>
              <a:t>σημασιολογικά δεμένες</a:t>
            </a:r>
            <a:r>
              <a:rPr lang="el-GR" sz="1600" dirty="0">
                <a:latin typeface="Calibri"/>
                <a:ea typeface="+mn-lt"/>
                <a:cs typeface="+mn-lt"/>
              </a:rPr>
              <a:t> με αυτήν που δόθηκε στην είσοδο.</a:t>
            </a:r>
            <a:endParaRPr lang="en-US" sz="1600" dirty="0">
              <a:latin typeface="Calibri"/>
              <a:ea typeface="+mn-lt"/>
              <a:cs typeface="+mn-lt"/>
            </a:endParaRPr>
          </a:p>
          <a:p>
            <a:pPr marL="283210" indent="-283210">
              <a:lnSpc>
                <a:spcPct val="112000"/>
              </a:lnSpc>
              <a:spcBef>
                <a:spcPts val="900"/>
              </a:spcBef>
              <a:buFont typeface="Arial"/>
              <a:buChar char="•"/>
            </a:pPr>
            <a:endParaRPr lang="el-GR" dirty="0">
              <a:ea typeface="+mn-lt"/>
              <a:cs typeface="+mn-lt"/>
            </a:endParaRPr>
          </a:p>
          <a:p>
            <a:pPr>
              <a:lnSpc>
                <a:spcPct val="112000"/>
              </a:lnSpc>
              <a:spcBef>
                <a:spcPts val="900"/>
              </a:spcBef>
            </a:pPr>
            <a:r>
              <a:rPr lang="en-US" dirty="0">
                <a:ea typeface="+mn-lt"/>
                <a:cs typeface="+mn-lt"/>
              </a:rPr>
              <a:t>.</a:t>
            </a:r>
            <a:endParaRPr lang="en-US" dirty="0"/>
          </a:p>
          <a:p>
            <a:pPr algn="l"/>
            <a:endParaRPr lang="en-GB" dirty="0"/>
          </a:p>
        </p:txBody>
      </p:sp>
      <p:sp>
        <p:nvSpPr>
          <p:cNvPr id="8" name="TextBox 7">
            <a:extLst>
              <a:ext uri="{FF2B5EF4-FFF2-40B4-BE49-F238E27FC236}">
                <a16:creationId xmlns:a16="http://schemas.microsoft.com/office/drawing/2014/main" id="{F7AC22DE-C1CC-4DD4-8059-48CE303CC6DF}"/>
              </a:ext>
            </a:extLst>
          </p:cNvPr>
          <p:cNvSpPr txBox="1"/>
          <p:nvPr/>
        </p:nvSpPr>
        <p:spPr>
          <a:xfrm>
            <a:off x="615387" y="3634450"/>
            <a:ext cx="2955401" cy="23437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2000"/>
              </a:lnSpc>
              <a:spcBef>
                <a:spcPts val="900"/>
              </a:spcBef>
            </a:pPr>
            <a:r>
              <a:rPr lang="en-US" dirty="0">
                <a:ea typeface="+mn-lt"/>
                <a:cs typeface="+mn-lt"/>
              </a:rPr>
              <a:t>ΕΡΓΑΛΕΙΑ/ΤΕΧΝΟΛΟΓΙΕΣ:</a:t>
            </a:r>
          </a:p>
          <a:p>
            <a:pPr marL="285750" indent="-285750">
              <a:lnSpc>
                <a:spcPct val="112000"/>
              </a:lnSpc>
              <a:spcBef>
                <a:spcPts val="900"/>
              </a:spcBef>
              <a:buFont typeface="Arial"/>
              <a:buChar char="•"/>
            </a:pPr>
            <a:r>
              <a:rPr lang="en-US" sz="1600" dirty="0">
                <a:latin typeface="Calibri"/>
                <a:ea typeface="+mn-lt"/>
                <a:cs typeface="+mn-lt"/>
              </a:rPr>
              <a:t>Python</a:t>
            </a:r>
          </a:p>
          <a:p>
            <a:pPr marL="285750" indent="-285750">
              <a:lnSpc>
                <a:spcPct val="112000"/>
              </a:lnSpc>
              <a:spcBef>
                <a:spcPts val="900"/>
              </a:spcBef>
              <a:buFont typeface="Arial"/>
              <a:buChar char="•"/>
            </a:pPr>
            <a:r>
              <a:rPr lang="en-US" sz="1600" dirty="0">
                <a:latin typeface="Calibri"/>
                <a:ea typeface="+mn-lt"/>
                <a:cs typeface="+mn-lt"/>
              </a:rPr>
              <a:t>RDF</a:t>
            </a:r>
          </a:p>
          <a:p>
            <a:pPr marL="285750" indent="-285750">
              <a:lnSpc>
                <a:spcPct val="112000"/>
              </a:lnSpc>
              <a:spcBef>
                <a:spcPts val="900"/>
              </a:spcBef>
              <a:buFont typeface="Arial"/>
              <a:buChar char="•"/>
            </a:pPr>
            <a:r>
              <a:rPr lang="en-US" sz="1600" dirty="0" err="1">
                <a:latin typeface="Calibri"/>
                <a:ea typeface="+mn-lt"/>
                <a:cs typeface="+mn-lt"/>
              </a:rPr>
              <a:t>DBpedia</a:t>
            </a:r>
            <a:r>
              <a:rPr lang="en-US" sz="1600" dirty="0">
                <a:latin typeface="Calibri"/>
                <a:ea typeface="+mn-lt"/>
                <a:cs typeface="+mn-lt"/>
              </a:rPr>
              <a:t> Web API</a:t>
            </a:r>
          </a:p>
          <a:p>
            <a:pPr marL="285750" indent="-285750">
              <a:lnSpc>
                <a:spcPct val="112000"/>
              </a:lnSpc>
              <a:spcBef>
                <a:spcPts val="900"/>
              </a:spcBef>
              <a:buFont typeface="Arial"/>
              <a:buChar char="•"/>
            </a:pPr>
            <a:r>
              <a:rPr lang="en-US" sz="1600" dirty="0" err="1">
                <a:latin typeface="Calibri"/>
                <a:ea typeface="+mn-lt"/>
                <a:cs typeface="+mn-lt"/>
              </a:rPr>
              <a:t>ConceptNet</a:t>
            </a:r>
            <a:r>
              <a:rPr lang="en-US" sz="1600" dirty="0">
                <a:latin typeface="Calibri"/>
                <a:ea typeface="+mn-lt"/>
                <a:cs typeface="+mn-lt"/>
              </a:rPr>
              <a:t> Web API</a:t>
            </a:r>
          </a:p>
          <a:p>
            <a:pPr marL="285750" indent="-285750">
              <a:lnSpc>
                <a:spcPct val="112000"/>
              </a:lnSpc>
              <a:spcBef>
                <a:spcPts val="900"/>
              </a:spcBef>
              <a:buFont typeface="Arial"/>
              <a:buChar char="•"/>
            </a:pPr>
            <a:r>
              <a:rPr lang="en-US" sz="1600" dirty="0">
                <a:latin typeface="Calibri"/>
                <a:ea typeface="+mn-lt"/>
                <a:cs typeface="+mn-lt"/>
              </a:rPr>
              <a:t>WordNet</a:t>
            </a:r>
            <a:endParaRPr lang="en-GB" sz="1600" dirty="0">
              <a:latin typeface="Calibri"/>
              <a:ea typeface="+mn-lt"/>
              <a:cs typeface="+mn-lt"/>
            </a:endParaRPr>
          </a:p>
        </p:txBody>
      </p:sp>
    </p:spTree>
    <p:extLst>
      <p:ext uri="{BB962C8B-B14F-4D97-AF65-F5344CB8AC3E}">
        <p14:creationId xmlns:p14="http://schemas.microsoft.com/office/powerpoint/2010/main" val="732837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E8E79D4-C3C1-4E69-889B-B2A4B9D9F186}"/>
              </a:ext>
            </a:extLst>
          </p:cNvPr>
          <p:cNvSpPr txBox="1"/>
          <p:nvPr/>
        </p:nvSpPr>
        <p:spPr>
          <a:xfrm>
            <a:off x="149326" y="860611"/>
            <a:ext cx="460382" cy="830997"/>
          </a:xfrm>
          <a:prstGeom prst="rect">
            <a:avLst/>
          </a:prstGeom>
          <a:noFill/>
        </p:spPr>
        <p:txBody>
          <a:bodyPr wrap="none" rtlCol="0">
            <a:spAutoFit/>
          </a:bodyPr>
          <a:lstStyle/>
          <a:p>
            <a:r>
              <a:rPr lang="en-US" sz="4800">
                <a:solidFill>
                  <a:srgbClr val="FFC000"/>
                </a:solidFill>
              </a:rPr>
              <a:t>1</a:t>
            </a:r>
          </a:p>
        </p:txBody>
      </p:sp>
      <p:sp>
        <p:nvSpPr>
          <p:cNvPr id="10" name="TextBox 9">
            <a:extLst>
              <a:ext uri="{FF2B5EF4-FFF2-40B4-BE49-F238E27FC236}">
                <a16:creationId xmlns:a16="http://schemas.microsoft.com/office/drawing/2014/main" id="{B4B7114C-4F8A-4FF7-9FDD-CD37AD6F3C17}"/>
              </a:ext>
            </a:extLst>
          </p:cNvPr>
          <p:cNvSpPr txBox="1"/>
          <p:nvPr/>
        </p:nvSpPr>
        <p:spPr>
          <a:xfrm>
            <a:off x="609708" y="1193608"/>
            <a:ext cx="5308633" cy="646331"/>
          </a:xfrm>
          <a:prstGeom prst="rect">
            <a:avLst/>
          </a:prstGeom>
          <a:noFill/>
        </p:spPr>
        <p:txBody>
          <a:bodyPr wrap="none" lIns="91440" tIns="45720" rIns="91440" bIns="45720" rtlCol="0" anchor="t">
            <a:spAutoFit/>
          </a:bodyPr>
          <a:lstStyle/>
          <a:p>
            <a:r>
              <a:rPr lang="el-GR" dirty="0"/>
              <a:t>Εξόρυξη λίστας λέξεων/εννοιών από το </a:t>
            </a:r>
            <a:r>
              <a:rPr lang="en-US" dirty="0" err="1"/>
              <a:t>ConceptNet</a:t>
            </a:r>
            <a:r>
              <a:rPr lang="el-GR" dirty="0"/>
              <a:t> </a:t>
            </a:r>
          </a:p>
          <a:p>
            <a:r>
              <a:rPr lang="el-GR" dirty="0"/>
              <a:t>που συνδέονται με τον όρο της αναζήτησης.</a:t>
            </a:r>
            <a:endParaRPr lang="en-US" dirty="0"/>
          </a:p>
        </p:txBody>
      </p:sp>
      <p:sp>
        <p:nvSpPr>
          <p:cNvPr id="33" name="TextBox 32">
            <a:extLst>
              <a:ext uri="{FF2B5EF4-FFF2-40B4-BE49-F238E27FC236}">
                <a16:creationId xmlns:a16="http://schemas.microsoft.com/office/drawing/2014/main" id="{72A18C6A-9A7F-42DE-8D64-AA87002EDA30}"/>
              </a:ext>
            </a:extLst>
          </p:cNvPr>
          <p:cNvSpPr txBox="1"/>
          <p:nvPr/>
        </p:nvSpPr>
        <p:spPr>
          <a:xfrm>
            <a:off x="6433585" y="860611"/>
            <a:ext cx="498855" cy="830997"/>
          </a:xfrm>
          <a:prstGeom prst="rect">
            <a:avLst/>
          </a:prstGeom>
          <a:noFill/>
        </p:spPr>
        <p:txBody>
          <a:bodyPr wrap="none" rtlCol="0">
            <a:spAutoFit/>
          </a:bodyPr>
          <a:lstStyle/>
          <a:p>
            <a:r>
              <a:rPr lang="el-GR" sz="4800">
                <a:solidFill>
                  <a:srgbClr val="FFC000"/>
                </a:solidFill>
              </a:rPr>
              <a:t>2</a:t>
            </a:r>
            <a:endParaRPr lang="en-US" sz="4800">
              <a:solidFill>
                <a:srgbClr val="FFC000"/>
              </a:solidFill>
            </a:endParaRPr>
          </a:p>
        </p:txBody>
      </p:sp>
      <p:sp>
        <p:nvSpPr>
          <p:cNvPr id="34" name="TextBox 33">
            <a:extLst>
              <a:ext uri="{FF2B5EF4-FFF2-40B4-BE49-F238E27FC236}">
                <a16:creationId xmlns:a16="http://schemas.microsoft.com/office/drawing/2014/main" id="{4867A5CF-66C8-42F1-8890-E22DB5C4A6B1}"/>
              </a:ext>
            </a:extLst>
          </p:cNvPr>
          <p:cNvSpPr txBox="1"/>
          <p:nvPr/>
        </p:nvSpPr>
        <p:spPr>
          <a:xfrm>
            <a:off x="6932440" y="1193607"/>
            <a:ext cx="4957255" cy="923330"/>
          </a:xfrm>
          <a:prstGeom prst="rect">
            <a:avLst/>
          </a:prstGeom>
          <a:noFill/>
        </p:spPr>
        <p:txBody>
          <a:bodyPr wrap="none" rtlCol="0">
            <a:spAutoFit/>
          </a:bodyPr>
          <a:lstStyle/>
          <a:p>
            <a:r>
              <a:rPr lang="el-GR"/>
              <a:t>Εξόρυξη πεδίου :</a:t>
            </a:r>
            <a:r>
              <a:rPr lang="en-US"/>
              <a:t>about</a:t>
            </a:r>
            <a:r>
              <a:rPr lang="el-GR"/>
              <a:t> από το </a:t>
            </a:r>
            <a:r>
              <a:rPr lang="en-US" err="1"/>
              <a:t>DBpedia</a:t>
            </a:r>
            <a:r>
              <a:rPr lang="en-US"/>
              <a:t> </a:t>
            </a:r>
            <a:endParaRPr lang="el-GR"/>
          </a:p>
          <a:p>
            <a:r>
              <a:rPr lang="el-GR"/>
              <a:t>για τον όρο της αναζήτησης και για κάθε όρο που</a:t>
            </a:r>
          </a:p>
          <a:p>
            <a:r>
              <a:rPr lang="el-GR"/>
              <a:t>είναι στην λίστα του προηγούμενου βήματος.</a:t>
            </a:r>
            <a:endParaRPr lang="en-US"/>
          </a:p>
        </p:txBody>
      </p:sp>
      <p:sp>
        <p:nvSpPr>
          <p:cNvPr id="37" name="TextBox 36">
            <a:extLst>
              <a:ext uri="{FF2B5EF4-FFF2-40B4-BE49-F238E27FC236}">
                <a16:creationId xmlns:a16="http://schemas.microsoft.com/office/drawing/2014/main" id="{9C355563-2B36-40D7-8C2C-91C042CD8A49}"/>
              </a:ext>
            </a:extLst>
          </p:cNvPr>
          <p:cNvSpPr txBox="1"/>
          <p:nvPr/>
        </p:nvSpPr>
        <p:spPr>
          <a:xfrm>
            <a:off x="153535" y="2325197"/>
            <a:ext cx="463588" cy="830997"/>
          </a:xfrm>
          <a:prstGeom prst="rect">
            <a:avLst/>
          </a:prstGeom>
          <a:noFill/>
        </p:spPr>
        <p:txBody>
          <a:bodyPr wrap="none" rtlCol="0">
            <a:spAutoFit/>
          </a:bodyPr>
          <a:lstStyle/>
          <a:p>
            <a:r>
              <a:rPr lang="el-GR" sz="4800">
                <a:solidFill>
                  <a:srgbClr val="FFC000"/>
                </a:solidFill>
              </a:rPr>
              <a:t>3</a:t>
            </a:r>
            <a:endParaRPr lang="en-US" sz="4800">
              <a:solidFill>
                <a:srgbClr val="FFC000"/>
              </a:solidFill>
            </a:endParaRPr>
          </a:p>
        </p:txBody>
      </p:sp>
      <p:sp>
        <p:nvSpPr>
          <p:cNvPr id="39" name="TextBox 38">
            <a:extLst>
              <a:ext uri="{FF2B5EF4-FFF2-40B4-BE49-F238E27FC236}">
                <a16:creationId xmlns:a16="http://schemas.microsoft.com/office/drawing/2014/main" id="{6EBCEB22-51AA-49A8-B657-33385D8BEF7A}"/>
              </a:ext>
            </a:extLst>
          </p:cNvPr>
          <p:cNvSpPr txBox="1"/>
          <p:nvPr/>
        </p:nvSpPr>
        <p:spPr>
          <a:xfrm>
            <a:off x="609708" y="2740695"/>
            <a:ext cx="5443541" cy="923330"/>
          </a:xfrm>
          <a:prstGeom prst="rect">
            <a:avLst/>
          </a:prstGeom>
          <a:noFill/>
        </p:spPr>
        <p:txBody>
          <a:bodyPr wrap="none" rtlCol="0">
            <a:spAutoFit/>
          </a:bodyPr>
          <a:lstStyle/>
          <a:p>
            <a:r>
              <a:rPr lang="el-GR"/>
              <a:t>Υπολογισμός </a:t>
            </a:r>
            <a:r>
              <a:rPr lang="en-US" err="1"/>
              <a:t>tf-idf</a:t>
            </a:r>
            <a:r>
              <a:rPr lang="en-US"/>
              <a:t> document similarity </a:t>
            </a:r>
            <a:r>
              <a:rPr lang="el-GR"/>
              <a:t>μεταξύ των </a:t>
            </a:r>
            <a:endParaRPr lang="en-US"/>
          </a:p>
          <a:p>
            <a:r>
              <a:rPr lang="el-GR"/>
              <a:t>κειμένων που πήραμε από </a:t>
            </a:r>
            <a:r>
              <a:rPr lang="en-US" err="1"/>
              <a:t>DBpedia</a:t>
            </a:r>
            <a:r>
              <a:rPr lang="el-GR"/>
              <a:t> και αυτό του όρου</a:t>
            </a:r>
          </a:p>
          <a:p>
            <a:r>
              <a:rPr lang="el-GR"/>
              <a:t>αναζήτησης.</a:t>
            </a:r>
            <a:endParaRPr lang="en-US"/>
          </a:p>
        </p:txBody>
      </p:sp>
      <p:sp>
        <p:nvSpPr>
          <p:cNvPr id="40" name="TextBox 39">
            <a:extLst>
              <a:ext uri="{FF2B5EF4-FFF2-40B4-BE49-F238E27FC236}">
                <a16:creationId xmlns:a16="http://schemas.microsoft.com/office/drawing/2014/main" id="{D3A321B7-30FA-41D5-ADF1-2496FE43AB5D}"/>
              </a:ext>
            </a:extLst>
          </p:cNvPr>
          <p:cNvSpPr txBox="1"/>
          <p:nvPr/>
        </p:nvSpPr>
        <p:spPr>
          <a:xfrm>
            <a:off x="6468853" y="2325196"/>
            <a:ext cx="502061" cy="830997"/>
          </a:xfrm>
          <a:prstGeom prst="rect">
            <a:avLst/>
          </a:prstGeom>
          <a:noFill/>
        </p:spPr>
        <p:txBody>
          <a:bodyPr wrap="none" rtlCol="0">
            <a:spAutoFit/>
          </a:bodyPr>
          <a:lstStyle/>
          <a:p>
            <a:r>
              <a:rPr lang="en-US" sz="4800">
                <a:solidFill>
                  <a:srgbClr val="FFC000"/>
                </a:solidFill>
              </a:rPr>
              <a:t>4</a:t>
            </a:r>
          </a:p>
        </p:txBody>
      </p:sp>
      <p:sp>
        <p:nvSpPr>
          <p:cNvPr id="41" name="TextBox 40">
            <a:extLst>
              <a:ext uri="{FF2B5EF4-FFF2-40B4-BE49-F238E27FC236}">
                <a16:creationId xmlns:a16="http://schemas.microsoft.com/office/drawing/2014/main" id="{8C62F662-182E-464A-A31C-C61F41D69A18}"/>
              </a:ext>
            </a:extLst>
          </p:cNvPr>
          <p:cNvSpPr txBox="1"/>
          <p:nvPr/>
        </p:nvSpPr>
        <p:spPr>
          <a:xfrm>
            <a:off x="6932440" y="2693132"/>
            <a:ext cx="5049587" cy="646331"/>
          </a:xfrm>
          <a:prstGeom prst="rect">
            <a:avLst/>
          </a:prstGeom>
          <a:noFill/>
        </p:spPr>
        <p:txBody>
          <a:bodyPr wrap="none" lIns="91440" tIns="45720" rIns="91440" bIns="45720" rtlCol="0" anchor="t">
            <a:spAutoFit/>
          </a:bodyPr>
          <a:lstStyle/>
          <a:p>
            <a:r>
              <a:rPr lang="el-GR" dirty="0"/>
              <a:t>Εξόρυξη δέντρου Σημασιολογικής Πληροφορίας</a:t>
            </a:r>
          </a:p>
          <a:p>
            <a:r>
              <a:rPr lang="el-GR" dirty="0"/>
              <a:t>από το </a:t>
            </a:r>
            <a:r>
              <a:rPr lang="en-US" dirty="0"/>
              <a:t>Wordnet </a:t>
            </a:r>
            <a:r>
              <a:rPr lang="el-GR" dirty="0"/>
              <a:t>με χρήση της βιβλιοθήκης </a:t>
            </a:r>
            <a:r>
              <a:rPr lang="en-US" dirty="0"/>
              <a:t>NLTK</a:t>
            </a:r>
            <a:r>
              <a:rPr lang="el-GR" dirty="0"/>
              <a:t>.</a:t>
            </a:r>
            <a:endParaRPr lang="en-US" dirty="0"/>
          </a:p>
        </p:txBody>
      </p:sp>
      <p:sp>
        <p:nvSpPr>
          <p:cNvPr id="42" name="TextBox 41">
            <a:extLst>
              <a:ext uri="{FF2B5EF4-FFF2-40B4-BE49-F238E27FC236}">
                <a16:creationId xmlns:a16="http://schemas.microsoft.com/office/drawing/2014/main" id="{57A1AB17-3453-4710-8027-2D36EB3D74AD}"/>
              </a:ext>
            </a:extLst>
          </p:cNvPr>
          <p:cNvSpPr txBox="1"/>
          <p:nvPr/>
        </p:nvSpPr>
        <p:spPr>
          <a:xfrm>
            <a:off x="146121" y="3919846"/>
            <a:ext cx="479618" cy="830997"/>
          </a:xfrm>
          <a:prstGeom prst="rect">
            <a:avLst/>
          </a:prstGeom>
          <a:noFill/>
        </p:spPr>
        <p:txBody>
          <a:bodyPr wrap="none" rtlCol="0">
            <a:spAutoFit/>
          </a:bodyPr>
          <a:lstStyle/>
          <a:p>
            <a:r>
              <a:rPr lang="en-US" sz="4800">
                <a:solidFill>
                  <a:srgbClr val="FFC000"/>
                </a:solidFill>
              </a:rPr>
              <a:t>5</a:t>
            </a:r>
          </a:p>
        </p:txBody>
      </p:sp>
      <p:sp>
        <p:nvSpPr>
          <p:cNvPr id="43" name="TextBox 42">
            <a:extLst>
              <a:ext uri="{FF2B5EF4-FFF2-40B4-BE49-F238E27FC236}">
                <a16:creationId xmlns:a16="http://schemas.microsoft.com/office/drawing/2014/main" id="{14BE04D9-BAE6-4605-956A-D2F366A59614}"/>
              </a:ext>
            </a:extLst>
          </p:cNvPr>
          <p:cNvSpPr txBox="1"/>
          <p:nvPr/>
        </p:nvSpPr>
        <p:spPr>
          <a:xfrm>
            <a:off x="609708" y="4287782"/>
            <a:ext cx="5047279" cy="923330"/>
          </a:xfrm>
          <a:prstGeom prst="rect">
            <a:avLst/>
          </a:prstGeom>
          <a:noFill/>
        </p:spPr>
        <p:txBody>
          <a:bodyPr wrap="none" lIns="91440" tIns="45720" rIns="91440" bIns="45720" rtlCol="0" anchor="t">
            <a:spAutoFit/>
          </a:bodyPr>
          <a:lstStyle/>
          <a:p>
            <a:r>
              <a:rPr lang="el-GR" dirty="0"/>
              <a:t>Υπολογισμός απόστασης στο δέντρο του </a:t>
            </a:r>
            <a:r>
              <a:rPr lang="en-US" dirty="0"/>
              <a:t>WordNet</a:t>
            </a:r>
            <a:r>
              <a:rPr lang="el-GR" dirty="0"/>
              <a:t> </a:t>
            </a:r>
            <a:endParaRPr lang="el-GR"/>
          </a:p>
          <a:p>
            <a:r>
              <a:rPr lang="el-GR" dirty="0"/>
              <a:t>μεταξύ του όρου αναζήτησης και κάθε όρου που </a:t>
            </a:r>
          </a:p>
          <a:p>
            <a:r>
              <a:rPr lang="el-GR" dirty="0"/>
              <a:t>έχουμε στην λίστα. </a:t>
            </a:r>
            <a:endParaRPr lang="en-US"/>
          </a:p>
        </p:txBody>
      </p:sp>
      <p:sp>
        <p:nvSpPr>
          <p:cNvPr id="44" name="TextBox 43">
            <a:extLst>
              <a:ext uri="{FF2B5EF4-FFF2-40B4-BE49-F238E27FC236}">
                <a16:creationId xmlns:a16="http://schemas.microsoft.com/office/drawing/2014/main" id="{41D1ADEB-CC07-40F6-98C7-8E1F5E1A3BD2}"/>
              </a:ext>
            </a:extLst>
          </p:cNvPr>
          <p:cNvSpPr txBox="1"/>
          <p:nvPr/>
        </p:nvSpPr>
        <p:spPr>
          <a:xfrm>
            <a:off x="6468853" y="3915658"/>
            <a:ext cx="502061" cy="830997"/>
          </a:xfrm>
          <a:prstGeom prst="rect">
            <a:avLst/>
          </a:prstGeom>
          <a:noFill/>
        </p:spPr>
        <p:txBody>
          <a:bodyPr wrap="none" rtlCol="0">
            <a:spAutoFit/>
          </a:bodyPr>
          <a:lstStyle/>
          <a:p>
            <a:r>
              <a:rPr lang="el-GR" sz="4800">
                <a:solidFill>
                  <a:srgbClr val="FFC000"/>
                </a:solidFill>
              </a:rPr>
              <a:t>6</a:t>
            </a:r>
            <a:endParaRPr lang="en-US" sz="4800">
              <a:solidFill>
                <a:srgbClr val="FFC000"/>
              </a:solidFill>
            </a:endParaRPr>
          </a:p>
        </p:txBody>
      </p:sp>
      <p:sp>
        <p:nvSpPr>
          <p:cNvPr id="45" name="TextBox 44">
            <a:extLst>
              <a:ext uri="{FF2B5EF4-FFF2-40B4-BE49-F238E27FC236}">
                <a16:creationId xmlns:a16="http://schemas.microsoft.com/office/drawing/2014/main" id="{E392B6FC-051F-46B1-92B5-97E4A58264FD}"/>
              </a:ext>
            </a:extLst>
          </p:cNvPr>
          <p:cNvSpPr txBox="1"/>
          <p:nvPr/>
        </p:nvSpPr>
        <p:spPr>
          <a:xfrm>
            <a:off x="6932440" y="4283594"/>
            <a:ext cx="4998420" cy="646331"/>
          </a:xfrm>
          <a:prstGeom prst="rect">
            <a:avLst/>
          </a:prstGeom>
          <a:noFill/>
        </p:spPr>
        <p:txBody>
          <a:bodyPr wrap="none" rtlCol="0">
            <a:spAutoFit/>
          </a:bodyPr>
          <a:lstStyle/>
          <a:p>
            <a:r>
              <a:rPr lang="el-GR"/>
              <a:t>Συνδυασμός όλων των μετρικών που προέκυψαν</a:t>
            </a:r>
          </a:p>
          <a:p>
            <a:r>
              <a:rPr lang="el-GR"/>
              <a:t>σε μία τελική μετρική ως εξής: </a:t>
            </a:r>
            <a:endParaRPr lang="en-US"/>
          </a:p>
        </p:txBody>
      </p:sp>
      <p:pic>
        <p:nvPicPr>
          <p:cNvPr id="11" name="Picture 10">
            <a:extLst>
              <a:ext uri="{FF2B5EF4-FFF2-40B4-BE49-F238E27FC236}">
                <a16:creationId xmlns:a16="http://schemas.microsoft.com/office/drawing/2014/main" id="{9AD9F7F5-F3A5-436A-8A4D-FD8E90FE0CC4}"/>
              </a:ext>
            </a:extLst>
          </p:cNvPr>
          <p:cNvPicPr>
            <a:picLocks noChangeAspect="1"/>
          </p:cNvPicPr>
          <p:nvPr/>
        </p:nvPicPr>
        <p:blipFill>
          <a:blip r:embed="rId3"/>
          <a:stretch>
            <a:fillRect/>
          </a:stretch>
        </p:blipFill>
        <p:spPr>
          <a:xfrm>
            <a:off x="7234517" y="4946341"/>
            <a:ext cx="4469495" cy="598912"/>
          </a:xfrm>
          <a:prstGeom prst="rect">
            <a:avLst/>
          </a:prstGeom>
        </p:spPr>
      </p:pic>
      <p:pic>
        <p:nvPicPr>
          <p:cNvPr id="2" name="Content Placeholder 4" descr="A close up of a logo&#10;&#10;Description automatically generated">
            <a:extLst>
              <a:ext uri="{FF2B5EF4-FFF2-40B4-BE49-F238E27FC236}">
                <a16:creationId xmlns:a16="http://schemas.microsoft.com/office/drawing/2014/main" id="{0C42CBC5-6ED7-460E-9FED-9C7D54C015FD}"/>
              </a:ext>
            </a:extLst>
          </p:cNvPr>
          <p:cNvPicPr>
            <a:picLocks noChangeAspect="1"/>
          </p:cNvPicPr>
          <p:nvPr/>
        </p:nvPicPr>
        <p:blipFill>
          <a:blip r:embed="rId4"/>
          <a:stretch>
            <a:fillRect/>
          </a:stretch>
        </p:blipFill>
        <p:spPr>
          <a:xfrm>
            <a:off x="379517" y="306583"/>
            <a:ext cx="2417854" cy="563020"/>
          </a:xfrm>
          <a:prstGeom prst="rect">
            <a:avLst/>
          </a:prstGeom>
        </p:spPr>
      </p:pic>
    </p:spTree>
    <p:extLst>
      <p:ext uri="{BB962C8B-B14F-4D97-AF65-F5344CB8AC3E}">
        <p14:creationId xmlns:p14="http://schemas.microsoft.com/office/powerpoint/2010/main" val="261427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anim calcmode="lin" valueType="num">
                                      <p:cBhvr>
                                        <p:cTn id="8" dur="250" fill="hold"/>
                                        <p:tgtEl>
                                          <p:spTgt spid="10"/>
                                        </p:tgtEl>
                                        <p:attrNameLst>
                                          <p:attrName>ppt_x</p:attrName>
                                        </p:attrNameLst>
                                      </p:cBhvr>
                                      <p:tavLst>
                                        <p:tav tm="0">
                                          <p:val>
                                            <p:strVal val="#ppt_x"/>
                                          </p:val>
                                        </p:tav>
                                        <p:tav tm="100000">
                                          <p:val>
                                            <p:strVal val="#ppt_x"/>
                                          </p:val>
                                        </p:tav>
                                      </p:tavLst>
                                    </p:anim>
                                    <p:anim calcmode="lin" valueType="num">
                                      <p:cBhvr>
                                        <p:cTn id="9" dur="25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50"/>
                                        <p:tgtEl>
                                          <p:spTgt spid="9"/>
                                        </p:tgtEl>
                                      </p:cBhvr>
                                    </p:animEffect>
                                    <p:anim calcmode="lin" valueType="num">
                                      <p:cBhvr>
                                        <p:cTn id="13" dur="250" fill="hold"/>
                                        <p:tgtEl>
                                          <p:spTgt spid="9"/>
                                        </p:tgtEl>
                                        <p:attrNameLst>
                                          <p:attrName>ppt_x</p:attrName>
                                        </p:attrNameLst>
                                      </p:cBhvr>
                                      <p:tavLst>
                                        <p:tav tm="0">
                                          <p:val>
                                            <p:strVal val="#ppt_x"/>
                                          </p:val>
                                        </p:tav>
                                        <p:tav tm="100000">
                                          <p:val>
                                            <p:strVal val="#ppt_x"/>
                                          </p:val>
                                        </p:tav>
                                      </p:tavLst>
                                    </p:anim>
                                    <p:anim calcmode="lin" valueType="num">
                                      <p:cBhvr>
                                        <p:cTn id="14" dur="25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250"/>
                                        <p:tgtEl>
                                          <p:spTgt spid="33"/>
                                        </p:tgtEl>
                                      </p:cBhvr>
                                    </p:animEffect>
                                    <p:anim calcmode="lin" valueType="num">
                                      <p:cBhvr>
                                        <p:cTn id="20" dur="250" fill="hold"/>
                                        <p:tgtEl>
                                          <p:spTgt spid="33"/>
                                        </p:tgtEl>
                                        <p:attrNameLst>
                                          <p:attrName>ppt_x</p:attrName>
                                        </p:attrNameLst>
                                      </p:cBhvr>
                                      <p:tavLst>
                                        <p:tav tm="0">
                                          <p:val>
                                            <p:strVal val="#ppt_x"/>
                                          </p:val>
                                        </p:tav>
                                        <p:tav tm="100000">
                                          <p:val>
                                            <p:strVal val="#ppt_x"/>
                                          </p:val>
                                        </p:tav>
                                      </p:tavLst>
                                    </p:anim>
                                    <p:anim calcmode="lin" valueType="num">
                                      <p:cBhvr>
                                        <p:cTn id="21" dur="250" fill="hold"/>
                                        <p:tgtEl>
                                          <p:spTgt spid="3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250"/>
                                        <p:tgtEl>
                                          <p:spTgt spid="34"/>
                                        </p:tgtEl>
                                      </p:cBhvr>
                                    </p:animEffect>
                                    <p:anim calcmode="lin" valueType="num">
                                      <p:cBhvr>
                                        <p:cTn id="25" dur="250" fill="hold"/>
                                        <p:tgtEl>
                                          <p:spTgt spid="34"/>
                                        </p:tgtEl>
                                        <p:attrNameLst>
                                          <p:attrName>ppt_x</p:attrName>
                                        </p:attrNameLst>
                                      </p:cBhvr>
                                      <p:tavLst>
                                        <p:tav tm="0">
                                          <p:val>
                                            <p:strVal val="#ppt_x"/>
                                          </p:val>
                                        </p:tav>
                                        <p:tav tm="100000">
                                          <p:val>
                                            <p:strVal val="#ppt_x"/>
                                          </p:val>
                                        </p:tav>
                                      </p:tavLst>
                                    </p:anim>
                                    <p:anim calcmode="lin" valueType="num">
                                      <p:cBhvr>
                                        <p:cTn id="26" dur="25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250"/>
                                        <p:tgtEl>
                                          <p:spTgt spid="39"/>
                                        </p:tgtEl>
                                      </p:cBhvr>
                                    </p:animEffect>
                                    <p:anim calcmode="lin" valueType="num">
                                      <p:cBhvr>
                                        <p:cTn id="32" dur="250" fill="hold"/>
                                        <p:tgtEl>
                                          <p:spTgt spid="39"/>
                                        </p:tgtEl>
                                        <p:attrNameLst>
                                          <p:attrName>ppt_x</p:attrName>
                                        </p:attrNameLst>
                                      </p:cBhvr>
                                      <p:tavLst>
                                        <p:tav tm="0">
                                          <p:val>
                                            <p:strVal val="#ppt_x"/>
                                          </p:val>
                                        </p:tav>
                                        <p:tav tm="100000">
                                          <p:val>
                                            <p:strVal val="#ppt_x"/>
                                          </p:val>
                                        </p:tav>
                                      </p:tavLst>
                                    </p:anim>
                                    <p:anim calcmode="lin" valueType="num">
                                      <p:cBhvr>
                                        <p:cTn id="33" dur="250" fill="hold"/>
                                        <p:tgtEl>
                                          <p:spTgt spid="3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250"/>
                                        <p:tgtEl>
                                          <p:spTgt spid="37"/>
                                        </p:tgtEl>
                                      </p:cBhvr>
                                    </p:animEffect>
                                    <p:anim calcmode="lin" valueType="num">
                                      <p:cBhvr>
                                        <p:cTn id="37" dur="250" fill="hold"/>
                                        <p:tgtEl>
                                          <p:spTgt spid="37"/>
                                        </p:tgtEl>
                                        <p:attrNameLst>
                                          <p:attrName>ppt_x</p:attrName>
                                        </p:attrNameLst>
                                      </p:cBhvr>
                                      <p:tavLst>
                                        <p:tav tm="0">
                                          <p:val>
                                            <p:strVal val="#ppt_x"/>
                                          </p:val>
                                        </p:tav>
                                        <p:tav tm="100000">
                                          <p:val>
                                            <p:strVal val="#ppt_x"/>
                                          </p:val>
                                        </p:tav>
                                      </p:tavLst>
                                    </p:anim>
                                    <p:anim calcmode="lin" valueType="num">
                                      <p:cBhvr>
                                        <p:cTn id="38" dur="25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250"/>
                                        <p:tgtEl>
                                          <p:spTgt spid="41"/>
                                        </p:tgtEl>
                                      </p:cBhvr>
                                    </p:animEffect>
                                    <p:anim calcmode="lin" valueType="num">
                                      <p:cBhvr>
                                        <p:cTn id="44" dur="250" fill="hold"/>
                                        <p:tgtEl>
                                          <p:spTgt spid="41"/>
                                        </p:tgtEl>
                                        <p:attrNameLst>
                                          <p:attrName>ppt_x</p:attrName>
                                        </p:attrNameLst>
                                      </p:cBhvr>
                                      <p:tavLst>
                                        <p:tav tm="0">
                                          <p:val>
                                            <p:strVal val="#ppt_x"/>
                                          </p:val>
                                        </p:tav>
                                        <p:tav tm="100000">
                                          <p:val>
                                            <p:strVal val="#ppt_x"/>
                                          </p:val>
                                        </p:tav>
                                      </p:tavLst>
                                    </p:anim>
                                    <p:anim calcmode="lin" valueType="num">
                                      <p:cBhvr>
                                        <p:cTn id="45" dur="250" fill="hold"/>
                                        <p:tgtEl>
                                          <p:spTgt spid="41"/>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fade">
                                      <p:cBhvr>
                                        <p:cTn id="48" dur="250"/>
                                        <p:tgtEl>
                                          <p:spTgt spid="40"/>
                                        </p:tgtEl>
                                      </p:cBhvr>
                                    </p:animEffect>
                                    <p:anim calcmode="lin" valueType="num">
                                      <p:cBhvr>
                                        <p:cTn id="49" dur="250" fill="hold"/>
                                        <p:tgtEl>
                                          <p:spTgt spid="40"/>
                                        </p:tgtEl>
                                        <p:attrNameLst>
                                          <p:attrName>ppt_x</p:attrName>
                                        </p:attrNameLst>
                                      </p:cBhvr>
                                      <p:tavLst>
                                        <p:tav tm="0">
                                          <p:val>
                                            <p:strVal val="#ppt_x"/>
                                          </p:val>
                                        </p:tav>
                                        <p:tav tm="100000">
                                          <p:val>
                                            <p:strVal val="#ppt_x"/>
                                          </p:val>
                                        </p:tav>
                                      </p:tavLst>
                                    </p:anim>
                                    <p:anim calcmode="lin" valueType="num">
                                      <p:cBhvr>
                                        <p:cTn id="50" dur="25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250"/>
                                        <p:tgtEl>
                                          <p:spTgt spid="42"/>
                                        </p:tgtEl>
                                      </p:cBhvr>
                                    </p:animEffect>
                                    <p:anim calcmode="lin" valueType="num">
                                      <p:cBhvr>
                                        <p:cTn id="56" dur="250" fill="hold"/>
                                        <p:tgtEl>
                                          <p:spTgt spid="42"/>
                                        </p:tgtEl>
                                        <p:attrNameLst>
                                          <p:attrName>ppt_x</p:attrName>
                                        </p:attrNameLst>
                                      </p:cBhvr>
                                      <p:tavLst>
                                        <p:tav tm="0">
                                          <p:val>
                                            <p:strVal val="#ppt_x"/>
                                          </p:val>
                                        </p:tav>
                                        <p:tav tm="100000">
                                          <p:val>
                                            <p:strVal val="#ppt_x"/>
                                          </p:val>
                                        </p:tav>
                                      </p:tavLst>
                                    </p:anim>
                                    <p:anim calcmode="lin" valueType="num">
                                      <p:cBhvr>
                                        <p:cTn id="57" dur="250" fill="hold"/>
                                        <p:tgtEl>
                                          <p:spTgt spid="42"/>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fade">
                                      <p:cBhvr>
                                        <p:cTn id="60" dur="250"/>
                                        <p:tgtEl>
                                          <p:spTgt spid="43"/>
                                        </p:tgtEl>
                                      </p:cBhvr>
                                    </p:animEffect>
                                    <p:anim calcmode="lin" valueType="num">
                                      <p:cBhvr>
                                        <p:cTn id="61" dur="250" fill="hold"/>
                                        <p:tgtEl>
                                          <p:spTgt spid="43"/>
                                        </p:tgtEl>
                                        <p:attrNameLst>
                                          <p:attrName>ppt_x</p:attrName>
                                        </p:attrNameLst>
                                      </p:cBhvr>
                                      <p:tavLst>
                                        <p:tav tm="0">
                                          <p:val>
                                            <p:strVal val="#ppt_x"/>
                                          </p:val>
                                        </p:tav>
                                        <p:tav tm="100000">
                                          <p:val>
                                            <p:strVal val="#ppt_x"/>
                                          </p:val>
                                        </p:tav>
                                      </p:tavLst>
                                    </p:anim>
                                    <p:anim calcmode="lin" valueType="num">
                                      <p:cBhvr>
                                        <p:cTn id="62" dur="25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fade">
                                      <p:cBhvr>
                                        <p:cTn id="67" dur="250"/>
                                        <p:tgtEl>
                                          <p:spTgt spid="45"/>
                                        </p:tgtEl>
                                      </p:cBhvr>
                                    </p:animEffect>
                                    <p:anim calcmode="lin" valueType="num">
                                      <p:cBhvr>
                                        <p:cTn id="68" dur="250" fill="hold"/>
                                        <p:tgtEl>
                                          <p:spTgt spid="45"/>
                                        </p:tgtEl>
                                        <p:attrNameLst>
                                          <p:attrName>ppt_x</p:attrName>
                                        </p:attrNameLst>
                                      </p:cBhvr>
                                      <p:tavLst>
                                        <p:tav tm="0">
                                          <p:val>
                                            <p:strVal val="#ppt_x"/>
                                          </p:val>
                                        </p:tav>
                                        <p:tav tm="100000">
                                          <p:val>
                                            <p:strVal val="#ppt_x"/>
                                          </p:val>
                                        </p:tav>
                                      </p:tavLst>
                                    </p:anim>
                                    <p:anim calcmode="lin" valueType="num">
                                      <p:cBhvr>
                                        <p:cTn id="69" dur="250" fill="hold"/>
                                        <p:tgtEl>
                                          <p:spTgt spid="45"/>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11"/>
                                        </p:tgtEl>
                                        <p:attrNameLst>
                                          <p:attrName>style.visibility</p:attrName>
                                        </p:attrNameLst>
                                      </p:cBhvr>
                                      <p:to>
                                        <p:strVal val="visible"/>
                                      </p:to>
                                    </p:set>
                                    <p:animEffect transition="in" filter="fade">
                                      <p:cBhvr>
                                        <p:cTn id="72" dur="250"/>
                                        <p:tgtEl>
                                          <p:spTgt spid="11"/>
                                        </p:tgtEl>
                                      </p:cBhvr>
                                    </p:animEffect>
                                    <p:anim calcmode="lin" valueType="num">
                                      <p:cBhvr>
                                        <p:cTn id="73" dur="250" fill="hold"/>
                                        <p:tgtEl>
                                          <p:spTgt spid="11"/>
                                        </p:tgtEl>
                                        <p:attrNameLst>
                                          <p:attrName>ppt_x</p:attrName>
                                        </p:attrNameLst>
                                      </p:cBhvr>
                                      <p:tavLst>
                                        <p:tav tm="0">
                                          <p:val>
                                            <p:strVal val="#ppt_x"/>
                                          </p:val>
                                        </p:tav>
                                        <p:tav tm="100000">
                                          <p:val>
                                            <p:strVal val="#ppt_x"/>
                                          </p:val>
                                        </p:tav>
                                      </p:tavLst>
                                    </p:anim>
                                    <p:anim calcmode="lin" valueType="num">
                                      <p:cBhvr>
                                        <p:cTn id="74" dur="250" fill="hold"/>
                                        <p:tgtEl>
                                          <p:spTgt spid="11"/>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250"/>
                                        <p:tgtEl>
                                          <p:spTgt spid="44"/>
                                        </p:tgtEl>
                                      </p:cBhvr>
                                    </p:animEffect>
                                    <p:anim calcmode="lin" valueType="num">
                                      <p:cBhvr>
                                        <p:cTn id="78" dur="250" fill="hold"/>
                                        <p:tgtEl>
                                          <p:spTgt spid="44"/>
                                        </p:tgtEl>
                                        <p:attrNameLst>
                                          <p:attrName>ppt_x</p:attrName>
                                        </p:attrNameLst>
                                      </p:cBhvr>
                                      <p:tavLst>
                                        <p:tav tm="0">
                                          <p:val>
                                            <p:strVal val="#ppt_x"/>
                                          </p:val>
                                        </p:tav>
                                        <p:tav tm="100000">
                                          <p:val>
                                            <p:strVal val="#ppt_x"/>
                                          </p:val>
                                        </p:tav>
                                      </p:tavLst>
                                    </p:anim>
                                    <p:anim calcmode="lin" valueType="num">
                                      <p:cBhvr>
                                        <p:cTn id="79" dur="25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33" grpId="0"/>
      <p:bldP spid="34" grpId="0"/>
      <p:bldP spid="37" grpId="0"/>
      <p:bldP spid="39" grpId="0"/>
      <p:bldP spid="40" grpId="0"/>
      <p:bldP spid="41" grpId="0"/>
      <p:bldP spid="42" grpId="0"/>
      <p:bldP spid="43" grpId="0"/>
      <p:bldP spid="44" grpId="0"/>
      <p:bldP spid="4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id="{B62F6E66-EEE4-48E7-854C-15E3BF8FC35F}"/>
              </a:ext>
            </a:extLst>
          </p:cNvPr>
          <p:cNvSpPr>
            <a:spLocks noGrp="1"/>
          </p:cNvSpPr>
          <p:nvPr>
            <p:ph type="title"/>
          </p:nvPr>
        </p:nvSpPr>
        <p:spPr>
          <a:xfrm>
            <a:off x="863701" y="820592"/>
            <a:ext cx="11115945" cy="555583"/>
          </a:xfrm>
        </p:spPr>
        <p:txBody>
          <a:bodyPr vert="horz" lIns="91440" tIns="45720" rIns="91440" bIns="45720" rtlCol="0" anchor="t">
            <a:noAutofit/>
          </a:bodyPr>
          <a:lstStyle/>
          <a:p>
            <a:pPr algn="ctr"/>
            <a:r>
              <a:rPr lang="el-GR" sz="4500" i="0" dirty="0">
                <a:latin typeface="Calibri"/>
                <a:cs typeface="Calibri"/>
              </a:rPr>
              <a:t>Παράδειγμα: </a:t>
            </a:r>
            <a:r>
              <a:rPr lang="el-GR" sz="2400" i="0" dirty="0">
                <a:latin typeface="Calibri"/>
                <a:ea typeface="+mj-lt"/>
                <a:cs typeface="+mj-lt"/>
              </a:rPr>
              <a:t>Αποτελέσματα για τον όρο αναζήτησης «</a:t>
            </a:r>
            <a:r>
              <a:rPr lang="en-US" sz="2400" i="0" dirty="0">
                <a:latin typeface="Calibri"/>
                <a:ea typeface="+mj-lt"/>
                <a:cs typeface="+mj-lt"/>
              </a:rPr>
              <a:t>time</a:t>
            </a:r>
            <a:r>
              <a:rPr lang="el-GR" sz="2400" i="0" dirty="0">
                <a:latin typeface="Calibri"/>
                <a:ea typeface="+mj-lt"/>
                <a:cs typeface="+mj-lt"/>
              </a:rPr>
              <a:t>»</a:t>
            </a:r>
            <a:endParaRPr lang="el-GR" sz="2400" i="0">
              <a:latin typeface="Calibri"/>
              <a:ea typeface="+mj-lt"/>
              <a:cs typeface="+mj-lt"/>
            </a:endParaRPr>
          </a:p>
          <a:p>
            <a:pPr algn="ctr"/>
            <a:endParaRPr lang="el-GR"/>
          </a:p>
        </p:txBody>
      </p:sp>
      <p:pic>
        <p:nvPicPr>
          <p:cNvPr id="6" name="Picture 5">
            <a:extLst>
              <a:ext uri="{FF2B5EF4-FFF2-40B4-BE49-F238E27FC236}">
                <a16:creationId xmlns:a16="http://schemas.microsoft.com/office/drawing/2014/main" id="{E0DD6528-FD32-4A9E-A582-F36DD557B10D}"/>
              </a:ext>
            </a:extLst>
          </p:cNvPr>
          <p:cNvPicPr/>
          <p:nvPr/>
        </p:nvPicPr>
        <p:blipFill>
          <a:blip r:embed="rId3"/>
          <a:stretch>
            <a:fillRect/>
          </a:stretch>
        </p:blipFill>
        <p:spPr>
          <a:xfrm>
            <a:off x="1367910" y="1593665"/>
            <a:ext cx="2700811" cy="4443535"/>
          </a:xfrm>
          <a:prstGeom prst="rect">
            <a:avLst/>
          </a:prstGeom>
        </p:spPr>
      </p:pic>
      <p:pic>
        <p:nvPicPr>
          <p:cNvPr id="7" name="Picture 6">
            <a:extLst>
              <a:ext uri="{FF2B5EF4-FFF2-40B4-BE49-F238E27FC236}">
                <a16:creationId xmlns:a16="http://schemas.microsoft.com/office/drawing/2014/main" id="{BB8ADEE1-8F80-494B-AC8B-F261B430816D}"/>
              </a:ext>
            </a:extLst>
          </p:cNvPr>
          <p:cNvPicPr/>
          <p:nvPr/>
        </p:nvPicPr>
        <p:blipFill>
          <a:blip r:embed="rId4"/>
          <a:stretch>
            <a:fillRect/>
          </a:stretch>
        </p:blipFill>
        <p:spPr>
          <a:xfrm>
            <a:off x="4713792" y="1603311"/>
            <a:ext cx="2700810" cy="4443535"/>
          </a:xfrm>
          <a:prstGeom prst="rect">
            <a:avLst/>
          </a:prstGeom>
        </p:spPr>
      </p:pic>
      <p:pic>
        <p:nvPicPr>
          <p:cNvPr id="8" name="Picture 7">
            <a:extLst>
              <a:ext uri="{FF2B5EF4-FFF2-40B4-BE49-F238E27FC236}">
                <a16:creationId xmlns:a16="http://schemas.microsoft.com/office/drawing/2014/main" id="{25F9DE76-0221-4DCC-9E74-86A8D8504C88}"/>
              </a:ext>
            </a:extLst>
          </p:cNvPr>
          <p:cNvPicPr/>
          <p:nvPr/>
        </p:nvPicPr>
        <p:blipFill>
          <a:blip r:embed="rId5"/>
          <a:stretch>
            <a:fillRect/>
          </a:stretch>
        </p:blipFill>
        <p:spPr>
          <a:xfrm>
            <a:off x="8025652" y="1603311"/>
            <a:ext cx="2851710" cy="4443535"/>
          </a:xfrm>
          <a:prstGeom prst="rect">
            <a:avLst/>
          </a:prstGeom>
        </p:spPr>
      </p:pic>
      <p:pic>
        <p:nvPicPr>
          <p:cNvPr id="2" name="Content Placeholder 4" descr="A close up of a logo&#10;&#10;Description automatically generated">
            <a:extLst>
              <a:ext uri="{FF2B5EF4-FFF2-40B4-BE49-F238E27FC236}">
                <a16:creationId xmlns:a16="http://schemas.microsoft.com/office/drawing/2014/main" id="{C382F022-6745-4804-BE22-8D297CFC0017}"/>
              </a:ext>
            </a:extLst>
          </p:cNvPr>
          <p:cNvPicPr>
            <a:picLocks noChangeAspect="1"/>
          </p:cNvPicPr>
          <p:nvPr/>
        </p:nvPicPr>
        <p:blipFill>
          <a:blip r:embed="rId6"/>
          <a:stretch>
            <a:fillRect/>
          </a:stretch>
        </p:blipFill>
        <p:spPr>
          <a:xfrm>
            <a:off x="379517" y="306583"/>
            <a:ext cx="2417854" cy="563020"/>
          </a:xfrm>
          <a:prstGeom prst="rect">
            <a:avLst/>
          </a:prstGeom>
        </p:spPr>
      </p:pic>
    </p:spTree>
    <p:extLst>
      <p:ext uri="{BB962C8B-B14F-4D97-AF65-F5344CB8AC3E}">
        <p14:creationId xmlns:p14="http://schemas.microsoft.com/office/powerpoint/2010/main" val="3344782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anim calcmode="lin" valueType="num">
                                      <p:cBhvr>
                                        <p:cTn id="8" dur="250" fill="hold"/>
                                        <p:tgtEl>
                                          <p:spTgt spid="6"/>
                                        </p:tgtEl>
                                        <p:attrNameLst>
                                          <p:attrName>ppt_x</p:attrName>
                                        </p:attrNameLst>
                                      </p:cBhvr>
                                      <p:tavLst>
                                        <p:tav tm="0">
                                          <p:val>
                                            <p:strVal val="#ppt_x"/>
                                          </p:val>
                                        </p:tav>
                                        <p:tav tm="100000">
                                          <p:val>
                                            <p:strVal val="#ppt_x"/>
                                          </p:val>
                                        </p:tav>
                                      </p:tavLst>
                                    </p:anim>
                                    <p:anim calcmode="lin" valueType="num">
                                      <p:cBhvr>
                                        <p:cTn id="9" dur="25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anim calcmode="lin" valueType="num">
                                      <p:cBhvr>
                                        <p:cTn id="15" dur="250" fill="hold"/>
                                        <p:tgtEl>
                                          <p:spTgt spid="7"/>
                                        </p:tgtEl>
                                        <p:attrNameLst>
                                          <p:attrName>ppt_x</p:attrName>
                                        </p:attrNameLst>
                                      </p:cBhvr>
                                      <p:tavLst>
                                        <p:tav tm="0">
                                          <p:val>
                                            <p:strVal val="#ppt_x"/>
                                          </p:val>
                                        </p:tav>
                                        <p:tav tm="100000">
                                          <p:val>
                                            <p:strVal val="#ppt_x"/>
                                          </p:val>
                                        </p:tav>
                                      </p:tavLst>
                                    </p:anim>
                                    <p:anim calcmode="lin" valueType="num">
                                      <p:cBhvr>
                                        <p:cTn id="16" dur="25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250"/>
                                        <p:tgtEl>
                                          <p:spTgt spid="8"/>
                                        </p:tgtEl>
                                      </p:cBhvr>
                                    </p:animEffect>
                                    <p:anim calcmode="lin" valueType="num">
                                      <p:cBhvr>
                                        <p:cTn id="22" dur="250" fill="hold"/>
                                        <p:tgtEl>
                                          <p:spTgt spid="8"/>
                                        </p:tgtEl>
                                        <p:attrNameLst>
                                          <p:attrName>ppt_x</p:attrName>
                                        </p:attrNameLst>
                                      </p:cBhvr>
                                      <p:tavLst>
                                        <p:tav tm="0">
                                          <p:val>
                                            <p:strVal val="#ppt_x"/>
                                          </p:val>
                                        </p:tav>
                                        <p:tav tm="100000">
                                          <p:val>
                                            <p:strVal val="#ppt_x"/>
                                          </p:val>
                                        </p:tav>
                                      </p:tavLst>
                                    </p:anim>
                                    <p:anim calcmode="lin" valueType="num">
                                      <p:cBhvr>
                                        <p:cTn id="23"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446782C-E902-4AB1-83EA-37B616D97B94}"/>
              </a:ext>
            </a:extLst>
          </p:cNvPr>
          <p:cNvPicPr/>
          <p:nvPr/>
        </p:nvPicPr>
        <p:blipFill>
          <a:blip r:embed="rId3"/>
          <a:stretch>
            <a:fillRect/>
          </a:stretch>
        </p:blipFill>
        <p:spPr>
          <a:xfrm>
            <a:off x="1365216" y="1591563"/>
            <a:ext cx="3120048" cy="4374169"/>
          </a:xfrm>
          <a:prstGeom prst="rect">
            <a:avLst/>
          </a:prstGeom>
        </p:spPr>
      </p:pic>
      <p:pic>
        <p:nvPicPr>
          <p:cNvPr id="10" name="Picture 9">
            <a:extLst>
              <a:ext uri="{FF2B5EF4-FFF2-40B4-BE49-F238E27FC236}">
                <a16:creationId xmlns:a16="http://schemas.microsoft.com/office/drawing/2014/main" id="{82B39E31-9DE3-49CB-9813-4A3D843132CD}"/>
              </a:ext>
            </a:extLst>
          </p:cNvPr>
          <p:cNvPicPr/>
          <p:nvPr/>
        </p:nvPicPr>
        <p:blipFill>
          <a:blip r:embed="rId4"/>
          <a:stretch>
            <a:fillRect/>
          </a:stretch>
        </p:blipFill>
        <p:spPr>
          <a:xfrm>
            <a:off x="5232778" y="1591562"/>
            <a:ext cx="3115730" cy="1895876"/>
          </a:xfrm>
          <a:prstGeom prst="rect">
            <a:avLst/>
          </a:prstGeom>
        </p:spPr>
      </p:pic>
      <p:pic>
        <p:nvPicPr>
          <p:cNvPr id="2" name="Content Placeholder 4" descr="A close up of a logo&#10;&#10;Description automatically generated">
            <a:extLst>
              <a:ext uri="{FF2B5EF4-FFF2-40B4-BE49-F238E27FC236}">
                <a16:creationId xmlns:a16="http://schemas.microsoft.com/office/drawing/2014/main" id="{BD4785C1-0828-497A-9E29-111C76FC3D73}"/>
              </a:ext>
            </a:extLst>
          </p:cNvPr>
          <p:cNvPicPr>
            <a:picLocks noChangeAspect="1"/>
          </p:cNvPicPr>
          <p:nvPr/>
        </p:nvPicPr>
        <p:blipFill>
          <a:blip r:embed="rId5"/>
          <a:stretch>
            <a:fillRect/>
          </a:stretch>
        </p:blipFill>
        <p:spPr>
          <a:xfrm>
            <a:off x="379517" y="306583"/>
            <a:ext cx="2417854" cy="563020"/>
          </a:xfrm>
          <a:prstGeom prst="rect">
            <a:avLst/>
          </a:prstGeom>
        </p:spPr>
      </p:pic>
      <p:sp>
        <p:nvSpPr>
          <p:cNvPr id="13" name="Title 1">
            <a:extLst>
              <a:ext uri="{FF2B5EF4-FFF2-40B4-BE49-F238E27FC236}">
                <a16:creationId xmlns:a16="http://schemas.microsoft.com/office/drawing/2014/main" id="{9FD8157F-8293-4122-8E6A-15B9941FD9D4}"/>
              </a:ext>
            </a:extLst>
          </p:cNvPr>
          <p:cNvSpPr>
            <a:spLocks noGrp="1"/>
          </p:cNvSpPr>
          <p:nvPr>
            <p:ph type="title"/>
          </p:nvPr>
        </p:nvSpPr>
        <p:spPr>
          <a:xfrm>
            <a:off x="863701" y="820592"/>
            <a:ext cx="11115945" cy="555583"/>
          </a:xfrm>
        </p:spPr>
        <p:txBody>
          <a:bodyPr vert="horz" lIns="91440" tIns="45720" rIns="91440" bIns="45720" rtlCol="0" anchor="t">
            <a:noAutofit/>
          </a:bodyPr>
          <a:lstStyle/>
          <a:p>
            <a:pPr algn="ctr"/>
            <a:r>
              <a:rPr lang="el-GR" sz="4500" i="0" dirty="0">
                <a:latin typeface="Calibri"/>
                <a:cs typeface="Calibri"/>
              </a:rPr>
              <a:t>Παράδειγμα: </a:t>
            </a:r>
            <a:r>
              <a:rPr lang="el-GR" sz="2400" i="0" dirty="0">
                <a:latin typeface="Calibri"/>
                <a:ea typeface="+mj-lt"/>
                <a:cs typeface="+mj-lt"/>
              </a:rPr>
              <a:t>Αποτελέσματα για τον όρο αναζήτησης «</a:t>
            </a:r>
            <a:r>
              <a:rPr lang="el-GR" sz="2400" i="0" dirty="0" err="1">
                <a:latin typeface="Calibri"/>
                <a:ea typeface="+mj-lt"/>
                <a:cs typeface="+mj-lt"/>
              </a:rPr>
              <a:t>sugar</a:t>
            </a:r>
            <a:r>
              <a:rPr lang="el-GR" sz="2400" i="0" dirty="0">
                <a:latin typeface="Calibri"/>
                <a:ea typeface="+mj-lt"/>
                <a:cs typeface="+mj-lt"/>
              </a:rPr>
              <a:t>»</a:t>
            </a:r>
          </a:p>
          <a:p>
            <a:pPr algn="ctr"/>
            <a:endParaRPr lang="el-GR"/>
          </a:p>
        </p:txBody>
      </p:sp>
    </p:spTree>
    <p:extLst>
      <p:ext uri="{BB962C8B-B14F-4D97-AF65-F5344CB8AC3E}">
        <p14:creationId xmlns:p14="http://schemas.microsoft.com/office/powerpoint/2010/main" val="261306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250"/>
                                        <p:tgtEl>
                                          <p:spTgt spid="10"/>
                                        </p:tgtEl>
                                      </p:cBhvr>
                                    </p:animEffect>
                                    <p:anim calcmode="lin" valueType="num">
                                      <p:cBhvr>
                                        <p:cTn id="15" dur="250" fill="hold"/>
                                        <p:tgtEl>
                                          <p:spTgt spid="10"/>
                                        </p:tgtEl>
                                        <p:attrNameLst>
                                          <p:attrName>ppt_x</p:attrName>
                                        </p:attrNameLst>
                                      </p:cBhvr>
                                      <p:tavLst>
                                        <p:tav tm="0">
                                          <p:val>
                                            <p:strVal val="#ppt_x"/>
                                          </p:val>
                                        </p:tav>
                                        <p:tav tm="100000">
                                          <p:val>
                                            <p:strVal val="#ppt_x"/>
                                          </p:val>
                                        </p:tav>
                                      </p:tavLst>
                                    </p:anim>
                                    <p:anim calcmode="lin" valueType="num">
                                      <p:cBhvr>
                                        <p:cTn id="16" dur="25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DE80865-6DEF-4EF6-AE4C-458E21DC704F}"/>
              </a:ext>
            </a:extLst>
          </p:cNvPr>
          <p:cNvPicPr/>
          <p:nvPr/>
        </p:nvPicPr>
        <p:blipFill>
          <a:blip r:embed="rId3"/>
          <a:stretch>
            <a:fillRect/>
          </a:stretch>
        </p:blipFill>
        <p:spPr>
          <a:xfrm>
            <a:off x="1374761" y="1599970"/>
            <a:ext cx="2758870" cy="4388748"/>
          </a:xfrm>
          <a:prstGeom prst="rect">
            <a:avLst/>
          </a:prstGeom>
        </p:spPr>
      </p:pic>
      <p:pic>
        <p:nvPicPr>
          <p:cNvPr id="10" name="Picture 9">
            <a:extLst>
              <a:ext uri="{FF2B5EF4-FFF2-40B4-BE49-F238E27FC236}">
                <a16:creationId xmlns:a16="http://schemas.microsoft.com/office/drawing/2014/main" id="{9CEBC105-BFEB-424B-A621-4B97704AD827}"/>
              </a:ext>
            </a:extLst>
          </p:cNvPr>
          <p:cNvPicPr/>
          <p:nvPr/>
        </p:nvPicPr>
        <p:blipFill>
          <a:blip r:embed="rId4"/>
          <a:stretch>
            <a:fillRect/>
          </a:stretch>
        </p:blipFill>
        <p:spPr>
          <a:xfrm>
            <a:off x="5126910" y="1657844"/>
            <a:ext cx="2727249" cy="2726681"/>
          </a:xfrm>
          <a:prstGeom prst="rect">
            <a:avLst/>
          </a:prstGeom>
        </p:spPr>
      </p:pic>
      <p:pic>
        <p:nvPicPr>
          <p:cNvPr id="2" name="Content Placeholder 4" descr="A close up of a logo&#10;&#10;Description automatically generated">
            <a:extLst>
              <a:ext uri="{FF2B5EF4-FFF2-40B4-BE49-F238E27FC236}">
                <a16:creationId xmlns:a16="http://schemas.microsoft.com/office/drawing/2014/main" id="{3035AC78-5C10-4D68-929E-A0C0CEA355C4}"/>
              </a:ext>
            </a:extLst>
          </p:cNvPr>
          <p:cNvPicPr>
            <a:picLocks noChangeAspect="1"/>
          </p:cNvPicPr>
          <p:nvPr/>
        </p:nvPicPr>
        <p:blipFill>
          <a:blip r:embed="rId5"/>
          <a:stretch>
            <a:fillRect/>
          </a:stretch>
        </p:blipFill>
        <p:spPr>
          <a:xfrm>
            <a:off x="379517" y="306583"/>
            <a:ext cx="2417854" cy="563020"/>
          </a:xfrm>
          <a:prstGeom prst="rect">
            <a:avLst/>
          </a:prstGeom>
        </p:spPr>
      </p:pic>
      <p:sp>
        <p:nvSpPr>
          <p:cNvPr id="8" name="Title 1">
            <a:extLst>
              <a:ext uri="{FF2B5EF4-FFF2-40B4-BE49-F238E27FC236}">
                <a16:creationId xmlns:a16="http://schemas.microsoft.com/office/drawing/2014/main" id="{4730FE8C-95EE-415B-865D-00A8ED484622}"/>
              </a:ext>
            </a:extLst>
          </p:cNvPr>
          <p:cNvSpPr txBox="1">
            <a:spLocks/>
          </p:cNvSpPr>
          <p:nvPr/>
        </p:nvSpPr>
        <p:spPr>
          <a:xfrm>
            <a:off x="863701" y="820592"/>
            <a:ext cx="11115945" cy="555583"/>
          </a:xfrm>
          <a:prstGeom prst="rect">
            <a:avLst/>
          </a:prstGeom>
        </p:spPr>
        <p:txBody>
          <a:bodyPr vert="horz" lIns="91440" tIns="45720" rIns="91440" bIns="45720" rtlCol="0" anchor="t">
            <a:noAutofit/>
          </a:bodyPr>
          <a:lst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a:lstStyle>
          <a:p>
            <a:pPr algn="ctr"/>
            <a:r>
              <a:rPr lang="el-GR" sz="4500" i="0" dirty="0">
                <a:latin typeface="Calibri"/>
                <a:cs typeface="Calibri"/>
              </a:rPr>
              <a:t>Παράδειγμα: </a:t>
            </a:r>
            <a:r>
              <a:rPr lang="el-GR" sz="2400" i="0" dirty="0">
                <a:latin typeface="Calibri"/>
                <a:ea typeface="+mj-lt"/>
                <a:cs typeface="+mj-lt"/>
              </a:rPr>
              <a:t>Αποτελέσματα για τον όρο αναζήτησης «</a:t>
            </a:r>
            <a:r>
              <a:rPr lang="en-US" sz="2400" i="0" dirty="0">
                <a:latin typeface="Calibri"/>
                <a:ea typeface="+mj-lt"/>
                <a:cs typeface="+mj-lt"/>
              </a:rPr>
              <a:t>red</a:t>
            </a:r>
            <a:r>
              <a:rPr lang="el-GR" sz="2400" i="0" dirty="0">
                <a:latin typeface="Calibri"/>
                <a:ea typeface="+mj-lt"/>
                <a:cs typeface="+mj-lt"/>
              </a:rPr>
              <a:t>»</a:t>
            </a:r>
            <a:endParaRPr lang="el-GR" dirty="0"/>
          </a:p>
          <a:p>
            <a:pPr algn="ctr"/>
            <a:endParaRPr lang="el-GR"/>
          </a:p>
        </p:txBody>
      </p:sp>
    </p:spTree>
    <p:extLst>
      <p:ext uri="{BB962C8B-B14F-4D97-AF65-F5344CB8AC3E}">
        <p14:creationId xmlns:p14="http://schemas.microsoft.com/office/powerpoint/2010/main" val="296305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250"/>
                                        <p:tgtEl>
                                          <p:spTgt spid="10"/>
                                        </p:tgtEl>
                                      </p:cBhvr>
                                    </p:animEffect>
                                    <p:anim calcmode="lin" valueType="num">
                                      <p:cBhvr>
                                        <p:cTn id="15" dur="250" fill="hold"/>
                                        <p:tgtEl>
                                          <p:spTgt spid="10"/>
                                        </p:tgtEl>
                                        <p:attrNameLst>
                                          <p:attrName>ppt_x</p:attrName>
                                        </p:attrNameLst>
                                      </p:cBhvr>
                                      <p:tavLst>
                                        <p:tav tm="0">
                                          <p:val>
                                            <p:strVal val="#ppt_x"/>
                                          </p:val>
                                        </p:tav>
                                        <p:tav tm="100000">
                                          <p:val>
                                            <p:strVal val="#ppt_x"/>
                                          </p:val>
                                        </p:tav>
                                      </p:tavLst>
                                    </p:anim>
                                    <p:anim calcmode="lin" valueType="num">
                                      <p:cBhvr>
                                        <p:cTn id="16" dur="25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C8CB93D-211F-46E8-84FF-EBE729F1E8D2}"/>
              </a:ext>
            </a:extLst>
          </p:cNvPr>
          <p:cNvPicPr/>
          <p:nvPr/>
        </p:nvPicPr>
        <p:blipFill>
          <a:blip r:embed="rId3"/>
          <a:stretch>
            <a:fillRect/>
          </a:stretch>
        </p:blipFill>
        <p:spPr>
          <a:xfrm>
            <a:off x="1365690" y="1569757"/>
            <a:ext cx="2763435" cy="4331719"/>
          </a:xfrm>
          <a:prstGeom prst="rect">
            <a:avLst/>
          </a:prstGeom>
        </p:spPr>
      </p:pic>
      <p:pic>
        <p:nvPicPr>
          <p:cNvPr id="10" name="Picture 9">
            <a:extLst>
              <a:ext uri="{FF2B5EF4-FFF2-40B4-BE49-F238E27FC236}">
                <a16:creationId xmlns:a16="http://schemas.microsoft.com/office/drawing/2014/main" id="{F87C6B12-3F72-438A-889D-0C6CC526961F}"/>
              </a:ext>
            </a:extLst>
          </p:cNvPr>
          <p:cNvPicPr/>
          <p:nvPr/>
        </p:nvPicPr>
        <p:blipFill>
          <a:blip r:embed="rId4"/>
          <a:stretch>
            <a:fillRect/>
          </a:stretch>
        </p:blipFill>
        <p:spPr>
          <a:xfrm>
            <a:off x="5585211" y="1569757"/>
            <a:ext cx="2756941" cy="873050"/>
          </a:xfrm>
          <a:prstGeom prst="rect">
            <a:avLst/>
          </a:prstGeom>
        </p:spPr>
      </p:pic>
      <p:sp>
        <p:nvSpPr>
          <p:cNvPr id="4" name="Title 1">
            <a:extLst>
              <a:ext uri="{FF2B5EF4-FFF2-40B4-BE49-F238E27FC236}">
                <a16:creationId xmlns:a16="http://schemas.microsoft.com/office/drawing/2014/main" id="{468AE3AF-8E88-4ED6-B50F-118755AEEC4F}"/>
              </a:ext>
            </a:extLst>
          </p:cNvPr>
          <p:cNvSpPr txBox="1">
            <a:spLocks/>
          </p:cNvSpPr>
          <p:nvPr/>
        </p:nvSpPr>
        <p:spPr>
          <a:xfrm>
            <a:off x="863701" y="820592"/>
            <a:ext cx="11115945" cy="555583"/>
          </a:xfrm>
          <a:prstGeom prst="rect">
            <a:avLst/>
          </a:prstGeom>
        </p:spPr>
        <p:txBody>
          <a:bodyPr vert="horz" lIns="91440" tIns="45720" rIns="91440" bIns="45720" rtlCol="0" anchor="t">
            <a:noAutofit/>
          </a:bodyPr>
          <a:lst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a:lstStyle>
          <a:p>
            <a:pPr algn="ctr"/>
            <a:r>
              <a:rPr lang="el-GR" sz="4500" i="0" dirty="0">
                <a:latin typeface="Calibri"/>
                <a:cs typeface="Calibri"/>
              </a:rPr>
              <a:t>Παράδειγμα: </a:t>
            </a:r>
            <a:r>
              <a:rPr lang="el-GR" sz="2400" i="0" dirty="0">
                <a:latin typeface="Calibri"/>
                <a:ea typeface="+mj-lt"/>
                <a:cs typeface="+mj-lt"/>
              </a:rPr>
              <a:t>Αποτελέσματα για τον όρο αναζήτησης «</a:t>
            </a:r>
            <a:r>
              <a:rPr lang="en-US" sz="2400" i="0" dirty="0">
                <a:latin typeface="Calibri"/>
                <a:ea typeface="+mj-lt"/>
                <a:cs typeface="+mj-lt"/>
              </a:rPr>
              <a:t>kitchen</a:t>
            </a:r>
            <a:r>
              <a:rPr lang="el-GR" sz="2400" i="0" dirty="0">
                <a:latin typeface="Calibri"/>
                <a:ea typeface="+mj-lt"/>
                <a:cs typeface="+mj-lt"/>
              </a:rPr>
              <a:t>»</a:t>
            </a:r>
          </a:p>
          <a:p>
            <a:pPr algn="ctr"/>
            <a:endParaRPr lang="el-GR"/>
          </a:p>
        </p:txBody>
      </p:sp>
      <p:pic>
        <p:nvPicPr>
          <p:cNvPr id="6" name="Content Placeholder 4" descr="A close up of a logo&#10;&#10;Description automatically generated">
            <a:extLst>
              <a:ext uri="{FF2B5EF4-FFF2-40B4-BE49-F238E27FC236}">
                <a16:creationId xmlns:a16="http://schemas.microsoft.com/office/drawing/2014/main" id="{F85EB69D-7C02-4F96-B2CA-678FCA2D3614}"/>
              </a:ext>
            </a:extLst>
          </p:cNvPr>
          <p:cNvPicPr>
            <a:picLocks noChangeAspect="1"/>
          </p:cNvPicPr>
          <p:nvPr/>
        </p:nvPicPr>
        <p:blipFill>
          <a:blip r:embed="rId5"/>
          <a:stretch>
            <a:fillRect/>
          </a:stretch>
        </p:blipFill>
        <p:spPr>
          <a:xfrm>
            <a:off x="379517" y="306583"/>
            <a:ext cx="2417854" cy="563020"/>
          </a:xfrm>
          <a:prstGeom prst="rect">
            <a:avLst/>
          </a:prstGeom>
        </p:spPr>
      </p:pic>
    </p:spTree>
    <p:extLst>
      <p:ext uri="{BB962C8B-B14F-4D97-AF65-F5344CB8AC3E}">
        <p14:creationId xmlns:p14="http://schemas.microsoft.com/office/powerpoint/2010/main" val="3121613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250"/>
                                        <p:tgtEl>
                                          <p:spTgt spid="10"/>
                                        </p:tgtEl>
                                      </p:cBhvr>
                                    </p:animEffect>
                                    <p:anim calcmode="lin" valueType="num">
                                      <p:cBhvr>
                                        <p:cTn id="15" dur="250" fill="hold"/>
                                        <p:tgtEl>
                                          <p:spTgt spid="10"/>
                                        </p:tgtEl>
                                        <p:attrNameLst>
                                          <p:attrName>ppt_x</p:attrName>
                                        </p:attrNameLst>
                                      </p:cBhvr>
                                      <p:tavLst>
                                        <p:tav tm="0">
                                          <p:val>
                                            <p:strVal val="#ppt_x"/>
                                          </p:val>
                                        </p:tav>
                                        <p:tav tm="100000">
                                          <p:val>
                                            <p:strVal val="#ppt_x"/>
                                          </p:val>
                                        </p:tav>
                                      </p:tavLst>
                                    </p:anim>
                                    <p:anim calcmode="lin" valueType="num">
                                      <p:cBhvr>
                                        <p:cTn id="16" dur="25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07A4FBE-0D47-4749-835F-F022B2DDDBAA}"/>
              </a:ext>
            </a:extLst>
          </p:cNvPr>
          <p:cNvPicPr/>
          <p:nvPr/>
        </p:nvPicPr>
        <p:blipFill>
          <a:blip r:embed="rId3"/>
          <a:stretch>
            <a:fillRect/>
          </a:stretch>
        </p:blipFill>
        <p:spPr>
          <a:xfrm>
            <a:off x="222545" y="1795136"/>
            <a:ext cx="2252984" cy="2522730"/>
          </a:xfrm>
          <a:prstGeom prst="rect">
            <a:avLst/>
          </a:prstGeom>
        </p:spPr>
      </p:pic>
      <p:pic>
        <p:nvPicPr>
          <p:cNvPr id="8" name="Picture 7">
            <a:extLst>
              <a:ext uri="{FF2B5EF4-FFF2-40B4-BE49-F238E27FC236}">
                <a16:creationId xmlns:a16="http://schemas.microsoft.com/office/drawing/2014/main" id="{2C1ED234-25BC-4E31-9AA1-142E616069BC}"/>
              </a:ext>
            </a:extLst>
          </p:cNvPr>
          <p:cNvPicPr/>
          <p:nvPr/>
        </p:nvPicPr>
        <p:blipFill>
          <a:blip r:embed="rId4"/>
          <a:stretch>
            <a:fillRect/>
          </a:stretch>
        </p:blipFill>
        <p:spPr>
          <a:xfrm>
            <a:off x="2704193" y="1755163"/>
            <a:ext cx="2745472" cy="3894430"/>
          </a:xfrm>
          <a:prstGeom prst="rect">
            <a:avLst/>
          </a:prstGeom>
        </p:spPr>
      </p:pic>
      <p:pic>
        <p:nvPicPr>
          <p:cNvPr id="11" name="Picture 10">
            <a:extLst>
              <a:ext uri="{FF2B5EF4-FFF2-40B4-BE49-F238E27FC236}">
                <a16:creationId xmlns:a16="http://schemas.microsoft.com/office/drawing/2014/main" id="{E7E6464C-3034-4FA0-BBD5-40B0E28B9B51}"/>
              </a:ext>
            </a:extLst>
          </p:cNvPr>
          <p:cNvPicPr/>
          <p:nvPr/>
        </p:nvPicPr>
        <p:blipFill>
          <a:blip r:embed="rId5"/>
          <a:stretch>
            <a:fillRect/>
          </a:stretch>
        </p:blipFill>
        <p:spPr>
          <a:xfrm>
            <a:off x="5677805" y="4110398"/>
            <a:ext cx="2842249" cy="887426"/>
          </a:xfrm>
          <a:prstGeom prst="rect">
            <a:avLst/>
          </a:prstGeom>
        </p:spPr>
      </p:pic>
      <p:pic>
        <p:nvPicPr>
          <p:cNvPr id="12" name="Picture 11">
            <a:extLst>
              <a:ext uri="{FF2B5EF4-FFF2-40B4-BE49-F238E27FC236}">
                <a16:creationId xmlns:a16="http://schemas.microsoft.com/office/drawing/2014/main" id="{FF8543E6-1A28-4A64-A2F1-4B84B051E004}"/>
              </a:ext>
            </a:extLst>
          </p:cNvPr>
          <p:cNvPicPr/>
          <p:nvPr/>
        </p:nvPicPr>
        <p:blipFill>
          <a:blip r:embed="rId6"/>
          <a:stretch>
            <a:fillRect/>
          </a:stretch>
        </p:blipFill>
        <p:spPr>
          <a:xfrm>
            <a:off x="5677806" y="1755163"/>
            <a:ext cx="2842250" cy="2067820"/>
          </a:xfrm>
          <a:prstGeom prst="rect">
            <a:avLst/>
          </a:prstGeom>
        </p:spPr>
      </p:pic>
      <p:pic>
        <p:nvPicPr>
          <p:cNvPr id="13" name="Picture 12">
            <a:extLst>
              <a:ext uri="{FF2B5EF4-FFF2-40B4-BE49-F238E27FC236}">
                <a16:creationId xmlns:a16="http://schemas.microsoft.com/office/drawing/2014/main" id="{3593634A-F66E-4B7D-B66D-F6714D51EDFD}"/>
              </a:ext>
            </a:extLst>
          </p:cNvPr>
          <p:cNvPicPr/>
          <p:nvPr/>
        </p:nvPicPr>
        <p:blipFill>
          <a:blip r:embed="rId7"/>
          <a:stretch>
            <a:fillRect/>
          </a:stretch>
        </p:blipFill>
        <p:spPr>
          <a:xfrm>
            <a:off x="8892871" y="1755163"/>
            <a:ext cx="2562225" cy="1668780"/>
          </a:xfrm>
          <a:prstGeom prst="rect">
            <a:avLst/>
          </a:prstGeom>
        </p:spPr>
      </p:pic>
      <p:sp>
        <p:nvSpPr>
          <p:cNvPr id="4" name="Title 1">
            <a:extLst>
              <a:ext uri="{FF2B5EF4-FFF2-40B4-BE49-F238E27FC236}">
                <a16:creationId xmlns:a16="http://schemas.microsoft.com/office/drawing/2014/main" id="{07748BEF-9EE1-4340-A140-F6B69C1D0884}"/>
              </a:ext>
            </a:extLst>
          </p:cNvPr>
          <p:cNvSpPr txBox="1">
            <a:spLocks/>
          </p:cNvSpPr>
          <p:nvPr/>
        </p:nvSpPr>
        <p:spPr>
          <a:xfrm>
            <a:off x="863701" y="820592"/>
            <a:ext cx="11115945" cy="555583"/>
          </a:xfrm>
          <a:prstGeom prst="rect">
            <a:avLst/>
          </a:prstGeom>
        </p:spPr>
        <p:txBody>
          <a:bodyPr vert="horz" lIns="91440" tIns="45720" rIns="91440" bIns="45720" rtlCol="0" anchor="t">
            <a:noAutofit/>
          </a:bodyPr>
          <a:lst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a:lstStyle>
          <a:p>
            <a:pPr algn="ctr"/>
            <a:r>
              <a:rPr lang="el-GR" sz="4500" i="0" dirty="0">
                <a:latin typeface="Calibri"/>
                <a:cs typeface="Calibri"/>
              </a:rPr>
              <a:t>Παράδειγμα: </a:t>
            </a:r>
            <a:r>
              <a:rPr lang="el-GR" sz="2400" i="0" dirty="0">
                <a:latin typeface="Calibri"/>
                <a:ea typeface="+mj-lt"/>
                <a:cs typeface="+mj-lt"/>
              </a:rPr>
              <a:t>Αποτελέσματα για τον όρο αναζήτησης «</a:t>
            </a:r>
            <a:r>
              <a:rPr lang="en-US" sz="2400" i="0" dirty="0">
                <a:latin typeface="Calibri"/>
                <a:ea typeface="+mj-lt"/>
                <a:cs typeface="+mj-lt"/>
              </a:rPr>
              <a:t>computer</a:t>
            </a:r>
            <a:r>
              <a:rPr lang="el-GR" sz="2400" i="0" dirty="0">
                <a:latin typeface="Calibri"/>
                <a:ea typeface="+mj-lt"/>
                <a:cs typeface="+mj-lt"/>
              </a:rPr>
              <a:t>»</a:t>
            </a:r>
          </a:p>
          <a:p>
            <a:pPr algn="ctr"/>
            <a:endParaRPr lang="el-GR"/>
          </a:p>
        </p:txBody>
      </p:sp>
      <p:pic>
        <p:nvPicPr>
          <p:cNvPr id="10" name="Content Placeholder 4" descr="A close up of a logo&#10;&#10;Description automatically generated">
            <a:extLst>
              <a:ext uri="{FF2B5EF4-FFF2-40B4-BE49-F238E27FC236}">
                <a16:creationId xmlns:a16="http://schemas.microsoft.com/office/drawing/2014/main" id="{7930A1DB-7A02-4907-A78B-4B71B04363F7}"/>
              </a:ext>
            </a:extLst>
          </p:cNvPr>
          <p:cNvPicPr>
            <a:picLocks noChangeAspect="1"/>
          </p:cNvPicPr>
          <p:nvPr/>
        </p:nvPicPr>
        <p:blipFill>
          <a:blip r:embed="rId8"/>
          <a:stretch>
            <a:fillRect/>
          </a:stretch>
        </p:blipFill>
        <p:spPr>
          <a:xfrm>
            <a:off x="379517" y="306583"/>
            <a:ext cx="2417854" cy="563020"/>
          </a:xfrm>
          <a:prstGeom prst="rect">
            <a:avLst/>
          </a:prstGeom>
        </p:spPr>
      </p:pic>
    </p:spTree>
    <p:extLst>
      <p:ext uri="{BB962C8B-B14F-4D97-AF65-F5344CB8AC3E}">
        <p14:creationId xmlns:p14="http://schemas.microsoft.com/office/powerpoint/2010/main" val="3472379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anim calcmode="lin" valueType="num">
                                      <p:cBhvr>
                                        <p:cTn id="8" dur="250" fill="hold"/>
                                        <p:tgtEl>
                                          <p:spTgt spid="7"/>
                                        </p:tgtEl>
                                        <p:attrNameLst>
                                          <p:attrName>ppt_x</p:attrName>
                                        </p:attrNameLst>
                                      </p:cBhvr>
                                      <p:tavLst>
                                        <p:tav tm="0">
                                          <p:val>
                                            <p:strVal val="#ppt_x"/>
                                          </p:val>
                                        </p:tav>
                                        <p:tav tm="100000">
                                          <p:val>
                                            <p:strVal val="#ppt_x"/>
                                          </p:val>
                                        </p:tav>
                                      </p:tavLst>
                                    </p:anim>
                                    <p:anim calcmode="lin" valueType="num">
                                      <p:cBhvr>
                                        <p:cTn id="9" dur="25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250" fill="hold"/>
                                        <p:tgtEl>
                                          <p:spTgt spid="8"/>
                                        </p:tgtEl>
                                        <p:attrNameLst>
                                          <p:attrName>ppt_x</p:attrName>
                                        </p:attrNameLst>
                                      </p:cBhvr>
                                      <p:tavLst>
                                        <p:tav tm="0">
                                          <p:val>
                                            <p:strVal val="#ppt_x"/>
                                          </p:val>
                                        </p:tav>
                                        <p:tav tm="100000">
                                          <p:val>
                                            <p:strVal val="#ppt_x"/>
                                          </p:val>
                                        </p:tav>
                                      </p:tavLst>
                                    </p:anim>
                                    <p:anim calcmode="lin" valueType="num">
                                      <p:cBhvr additive="base">
                                        <p:cTn id="15" dur="25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250"/>
                                        <p:tgtEl>
                                          <p:spTgt spid="12"/>
                                        </p:tgtEl>
                                      </p:cBhvr>
                                    </p:animEffect>
                                    <p:anim calcmode="lin" valueType="num">
                                      <p:cBhvr>
                                        <p:cTn id="21" dur="250" fill="hold"/>
                                        <p:tgtEl>
                                          <p:spTgt spid="12"/>
                                        </p:tgtEl>
                                        <p:attrNameLst>
                                          <p:attrName>ppt_x</p:attrName>
                                        </p:attrNameLst>
                                      </p:cBhvr>
                                      <p:tavLst>
                                        <p:tav tm="0">
                                          <p:val>
                                            <p:strVal val="#ppt_x"/>
                                          </p:val>
                                        </p:tav>
                                        <p:tav tm="100000">
                                          <p:val>
                                            <p:strVal val="#ppt_x"/>
                                          </p:val>
                                        </p:tav>
                                      </p:tavLst>
                                    </p:anim>
                                    <p:anim calcmode="lin" valueType="num">
                                      <p:cBhvr>
                                        <p:cTn id="22" dur="25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250"/>
                                        <p:tgtEl>
                                          <p:spTgt spid="11"/>
                                        </p:tgtEl>
                                      </p:cBhvr>
                                    </p:animEffect>
                                    <p:anim calcmode="lin" valueType="num">
                                      <p:cBhvr>
                                        <p:cTn id="28" dur="250" fill="hold"/>
                                        <p:tgtEl>
                                          <p:spTgt spid="11"/>
                                        </p:tgtEl>
                                        <p:attrNameLst>
                                          <p:attrName>ppt_x</p:attrName>
                                        </p:attrNameLst>
                                      </p:cBhvr>
                                      <p:tavLst>
                                        <p:tav tm="0">
                                          <p:val>
                                            <p:strVal val="#ppt_x"/>
                                          </p:val>
                                        </p:tav>
                                        <p:tav tm="100000">
                                          <p:val>
                                            <p:strVal val="#ppt_x"/>
                                          </p:val>
                                        </p:tav>
                                      </p:tavLst>
                                    </p:anim>
                                    <p:anim calcmode="lin" valueType="num">
                                      <p:cBhvr>
                                        <p:cTn id="29" dur="25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250"/>
                                        <p:tgtEl>
                                          <p:spTgt spid="13"/>
                                        </p:tgtEl>
                                      </p:cBhvr>
                                    </p:animEffect>
                                    <p:anim calcmode="lin" valueType="num">
                                      <p:cBhvr>
                                        <p:cTn id="35" dur="250" fill="hold"/>
                                        <p:tgtEl>
                                          <p:spTgt spid="13"/>
                                        </p:tgtEl>
                                        <p:attrNameLst>
                                          <p:attrName>ppt_x</p:attrName>
                                        </p:attrNameLst>
                                      </p:cBhvr>
                                      <p:tavLst>
                                        <p:tav tm="0">
                                          <p:val>
                                            <p:strVal val="#ppt_x"/>
                                          </p:val>
                                        </p:tav>
                                        <p:tav tm="100000">
                                          <p:val>
                                            <p:strVal val="#ppt_x"/>
                                          </p:val>
                                        </p:tav>
                                      </p:tavLst>
                                    </p:anim>
                                    <p:anim calcmode="lin" valueType="num">
                                      <p:cBhvr>
                                        <p:cTn id="36" dur="25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A sandwich cut in half on a plate&#10;&#10;Description automatically generated">
            <a:extLst>
              <a:ext uri="{FF2B5EF4-FFF2-40B4-BE49-F238E27FC236}">
                <a16:creationId xmlns:a16="http://schemas.microsoft.com/office/drawing/2014/main" id="{40EE0427-91C9-4341-9551-F41FCB0881E8}"/>
              </a:ext>
            </a:extLst>
          </p:cNvPr>
          <p:cNvPicPr>
            <a:picLocks noChangeAspect="1"/>
          </p:cNvPicPr>
          <p:nvPr/>
        </p:nvPicPr>
        <p:blipFill>
          <a:blip r:embed="rId3"/>
          <a:stretch>
            <a:fillRect/>
          </a:stretch>
        </p:blipFill>
        <p:spPr>
          <a:xfrm>
            <a:off x="8198757" y="4027565"/>
            <a:ext cx="3459018" cy="1967149"/>
          </a:xfrm>
          <a:prstGeom prst="rect">
            <a:avLst/>
          </a:prstGeom>
        </p:spPr>
      </p:pic>
      <p:sp>
        <p:nvSpPr>
          <p:cNvPr id="63" name="Title 1">
            <a:extLst>
              <a:ext uri="{FF2B5EF4-FFF2-40B4-BE49-F238E27FC236}">
                <a16:creationId xmlns:a16="http://schemas.microsoft.com/office/drawing/2014/main" id="{B62F6E66-EEE4-48E7-854C-15E3BF8FC35F}"/>
              </a:ext>
            </a:extLst>
          </p:cNvPr>
          <p:cNvSpPr>
            <a:spLocks noGrp="1"/>
          </p:cNvSpPr>
          <p:nvPr>
            <p:ph type="title"/>
          </p:nvPr>
        </p:nvSpPr>
        <p:spPr>
          <a:xfrm>
            <a:off x="534187" y="985349"/>
            <a:ext cx="11115945" cy="555583"/>
          </a:xfrm>
        </p:spPr>
        <p:txBody>
          <a:bodyPr>
            <a:normAutofit fontScale="90000"/>
          </a:bodyPr>
          <a:lstStyle/>
          <a:p>
            <a:pPr algn="ctr"/>
            <a:r>
              <a:rPr lang="el-GR" i="0" dirty="0">
                <a:latin typeface="Calibri"/>
                <a:cs typeface="Calibri"/>
              </a:rPr>
              <a:t>Εφαρμογές</a:t>
            </a:r>
            <a:endParaRPr lang="en-US" i="0">
              <a:latin typeface="Calibri"/>
              <a:cs typeface="Calibri"/>
            </a:endParaRPr>
          </a:p>
        </p:txBody>
      </p:sp>
      <p:sp>
        <p:nvSpPr>
          <p:cNvPr id="64" name="Content Placeholder 8">
            <a:extLst>
              <a:ext uri="{FF2B5EF4-FFF2-40B4-BE49-F238E27FC236}">
                <a16:creationId xmlns:a16="http://schemas.microsoft.com/office/drawing/2014/main" id="{FE9B5242-1A9E-499E-B805-E7E9A04A43E6}"/>
              </a:ext>
            </a:extLst>
          </p:cNvPr>
          <p:cNvSpPr>
            <a:spLocks noGrp="1"/>
          </p:cNvSpPr>
          <p:nvPr>
            <p:ph idx="1"/>
          </p:nvPr>
        </p:nvSpPr>
        <p:spPr>
          <a:xfrm>
            <a:off x="534186" y="2099966"/>
            <a:ext cx="11115945" cy="3894430"/>
          </a:xfrm>
        </p:spPr>
        <p:txBody>
          <a:bodyPr vert="horz" lIns="91440" tIns="45720" rIns="91440" bIns="45720" rtlCol="0" anchor="t">
            <a:normAutofit/>
          </a:bodyPr>
          <a:lstStyle/>
          <a:p>
            <a:pPr marL="0" indent="0">
              <a:buNone/>
            </a:pPr>
            <a:endParaRPr lang="el-GR"/>
          </a:p>
          <a:p>
            <a:pPr marL="283210" indent="-283210"/>
            <a:endParaRPr lang="en-US"/>
          </a:p>
        </p:txBody>
      </p:sp>
      <p:pic>
        <p:nvPicPr>
          <p:cNvPr id="2" name="Picture 2" descr="A picture containing website&#10;&#10;Description automatically generated">
            <a:extLst>
              <a:ext uri="{FF2B5EF4-FFF2-40B4-BE49-F238E27FC236}">
                <a16:creationId xmlns:a16="http://schemas.microsoft.com/office/drawing/2014/main" id="{9AF709AE-5411-4122-9BF9-6A69F6F6E092}"/>
              </a:ext>
            </a:extLst>
          </p:cNvPr>
          <p:cNvPicPr>
            <a:picLocks noChangeAspect="1"/>
          </p:cNvPicPr>
          <p:nvPr/>
        </p:nvPicPr>
        <p:blipFill>
          <a:blip r:embed="rId4"/>
          <a:stretch>
            <a:fillRect/>
          </a:stretch>
        </p:blipFill>
        <p:spPr>
          <a:xfrm>
            <a:off x="643659" y="1396711"/>
            <a:ext cx="3469409" cy="2586759"/>
          </a:xfrm>
          <a:prstGeom prst="rect">
            <a:avLst/>
          </a:prstGeom>
        </p:spPr>
      </p:pic>
      <p:pic>
        <p:nvPicPr>
          <p:cNvPr id="3" name="Picture 3" descr="A person wearing a suit and tie&#10;&#10;Description automatically generated">
            <a:extLst>
              <a:ext uri="{FF2B5EF4-FFF2-40B4-BE49-F238E27FC236}">
                <a16:creationId xmlns:a16="http://schemas.microsoft.com/office/drawing/2014/main" id="{E43A4322-87EF-48AF-8FD0-F0E099231954}"/>
              </a:ext>
            </a:extLst>
          </p:cNvPr>
          <p:cNvPicPr>
            <a:picLocks noChangeAspect="1"/>
          </p:cNvPicPr>
          <p:nvPr/>
        </p:nvPicPr>
        <p:blipFill>
          <a:blip r:embed="rId5"/>
          <a:stretch>
            <a:fillRect/>
          </a:stretch>
        </p:blipFill>
        <p:spPr>
          <a:xfrm>
            <a:off x="3096490" y="2096738"/>
            <a:ext cx="2362200" cy="3426524"/>
          </a:xfrm>
          <a:prstGeom prst="rect">
            <a:avLst/>
          </a:prstGeom>
        </p:spPr>
      </p:pic>
      <p:pic>
        <p:nvPicPr>
          <p:cNvPr id="4" name="Picture 5" descr="A person posing for the camera&#10;&#10;Description automatically generated">
            <a:extLst>
              <a:ext uri="{FF2B5EF4-FFF2-40B4-BE49-F238E27FC236}">
                <a16:creationId xmlns:a16="http://schemas.microsoft.com/office/drawing/2014/main" id="{A00B7684-F478-444A-85D0-840508CEE3D5}"/>
              </a:ext>
            </a:extLst>
          </p:cNvPr>
          <p:cNvPicPr>
            <a:picLocks noChangeAspect="1"/>
          </p:cNvPicPr>
          <p:nvPr/>
        </p:nvPicPr>
        <p:blipFill>
          <a:blip r:embed="rId6"/>
          <a:stretch>
            <a:fillRect/>
          </a:stretch>
        </p:blipFill>
        <p:spPr>
          <a:xfrm>
            <a:off x="1445491" y="2552522"/>
            <a:ext cx="2316019" cy="3438592"/>
          </a:xfrm>
          <a:prstGeom prst="rect">
            <a:avLst/>
          </a:prstGeom>
        </p:spPr>
      </p:pic>
      <p:pic>
        <p:nvPicPr>
          <p:cNvPr id="6" name="Picture 6" descr="A plate of food on a table&#10;&#10;Description automatically generated">
            <a:extLst>
              <a:ext uri="{FF2B5EF4-FFF2-40B4-BE49-F238E27FC236}">
                <a16:creationId xmlns:a16="http://schemas.microsoft.com/office/drawing/2014/main" id="{387899D4-D552-4B9E-A044-F2C0127A02BA}"/>
              </a:ext>
            </a:extLst>
          </p:cNvPr>
          <p:cNvPicPr>
            <a:picLocks noChangeAspect="1"/>
          </p:cNvPicPr>
          <p:nvPr/>
        </p:nvPicPr>
        <p:blipFill>
          <a:blip r:embed="rId7"/>
          <a:stretch>
            <a:fillRect/>
          </a:stretch>
        </p:blipFill>
        <p:spPr>
          <a:xfrm>
            <a:off x="6586105" y="2515143"/>
            <a:ext cx="3459017" cy="2583941"/>
          </a:xfrm>
          <a:prstGeom prst="rect">
            <a:avLst/>
          </a:prstGeom>
        </p:spPr>
      </p:pic>
      <p:pic>
        <p:nvPicPr>
          <p:cNvPr id="7" name="Picture 7" descr="A piece of pizza&#10;&#10;Description automatically generated">
            <a:extLst>
              <a:ext uri="{FF2B5EF4-FFF2-40B4-BE49-F238E27FC236}">
                <a16:creationId xmlns:a16="http://schemas.microsoft.com/office/drawing/2014/main" id="{4CB1694F-86BA-44F8-9633-B6262D0D0DC8}"/>
              </a:ext>
            </a:extLst>
          </p:cNvPr>
          <p:cNvPicPr>
            <a:picLocks noChangeAspect="1"/>
          </p:cNvPicPr>
          <p:nvPr/>
        </p:nvPicPr>
        <p:blipFill>
          <a:blip r:embed="rId8"/>
          <a:stretch>
            <a:fillRect/>
          </a:stretch>
        </p:blipFill>
        <p:spPr>
          <a:xfrm>
            <a:off x="8540585" y="1267518"/>
            <a:ext cx="3205018" cy="2094691"/>
          </a:xfrm>
          <a:prstGeom prst="rect">
            <a:avLst/>
          </a:prstGeom>
        </p:spPr>
      </p:pic>
      <p:pic>
        <p:nvPicPr>
          <p:cNvPr id="9" name="Content Placeholder 4" descr="A close up of a logo&#10;&#10;Description automatically generated">
            <a:extLst>
              <a:ext uri="{FF2B5EF4-FFF2-40B4-BE49-F238E27FC236}">
                <a16:creationId xmlns:a16="http://schemas.microsoft.com/office/drawing/2014/main" id="{5DB2CE43-2F51-4A43-9F24-000C989DE20B}"/>
              </a:ext>
            </a:extLst>
          </p:cNvPr>
          <p:cNvPicPr>
            <a:picLocks noChangeAspect="1"/>
          </p:cNvPicPr>
          <p:nvPr/>
        </p:nvPicPr>
        <p:blipFill>
          <a:blip r:embed="rId9"/>
          <a:stretch>
            <a:fillRect/>
          </a:stretch>
        </p:blipFill>
        <p:spPr>
          <a:xfrm>
            <a:off x="379517" y="306583"/>
            <a:ext cx="2417854" cy="563020"/>
          </a:xfrm>
          <a:prstGeom prst="rect">
            <a:avLst/>
          </a:prstGeom>
        </p:spPr>
      </p:pic>
      <mc:AlternateContent xmlns:mc="http://schemas.openxmlformats.org/markup-compatibility/2006">
        <mc:Choice xmlns:p14="http://schemas.microsoft.com/office/powerpoint/2010/main" Requires="p14">
          <p:contentPart p14:bwMode="auto" r:id="rId10">
            <p14:nvContentPartPr>
              <p14:cNvPr id="48" name="Ink 47">
                <a:extLst>
                  <a:ext uri="{FF2B5EF4-FFF2-40B4-BE49-F238E27FC236}">
                    <a16:creationId xmlns:a16="http://schemas.microsoft.com/office/drawing/2014/main" id="{6D0EDF71-396C-495E-A6B9-1EFD748A44F0}"/>
                  </a:ext>
                </a:extLst>
              </p14:cNvPr>
              <p14:cNvContentPartPr/>
              <p14:nvPr/>
            </p14:nvContentPartPr>
            <p14:xfrm>
              <a:off x="1494014" y="2648414"/>
              <a:ext cx="66675" cy="19050"/>
            </p14:xfrm>
          </p:contentPart>
        </mc:Choice>
        <mc:Fallback>
          <p:pic>
            <p:nvPicPr>
              <p:cNvPr id="48" name="Ink 47">
                <a:extLst>
                  <a:ext uri="{FF2B5EF4-FFF2-40B4-BE49-F238E27FC236}">
                    <a16:creationId xmlns:a16="http://schemas.microsoft.com/office/drawing/2014/main" id="{6D0EDF71-396C-495E-A6B9-1EFD748A44F0}"/>
                  </a:ext>
                </a:extLst>
              </p:cNvPr>
              <p:cNvPicPr/>
              <p:nvPr/>
            </p:nvPicPr>
            <p:blipFill>
              <a:blip r:embed="rId11"/>
              <a:stretch>
                <a:fillRect/>
              </a:stretch>
            </p:blipFill>
            <p:spPr>
              <a:xfrm>
                <a:off x="1476186" y="2626766"/>
                <a:ext cx="101974" cy="61913"/>
              </a:xfrm>
              <a:prstGeom prst="rect">
                <a:avLst/>
              </a:prstGeom>
            </p:spPr>
          </p:pic>
        </mc:Fallback>
      </mc:AlternateContent>
    </p:spTree>
    <p:extLst>
      <p:ext uri="{BB962C8B-B14F-4D97-AF65-F5344CB8AC3E}">
        <p14:creationId xmlns:p14="http://schemas.microsoft.com/office/powerpoint/2010/main" val="1549078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Diagram&#10;&#10;Description automatically generated">
            <a:extLst>
              <a:ext uri="{FF2B5EF4-FFF2-40B4-BE49-F238E27FC236}">
                <a16:creationId xmlns:a16="http://schemas.microsoft.com/office/drawing/2014/main" id="{D22372EF-6944-4A70-B964-D3379B7B1131}"/>
              </a:ext>
            </a:extLst>
          </p:cNvPr>
          <p:cNvPicPr>
            <a:picLocks noChangeAspect="1"/>
          </p:cNvPicPr>
          <p:nvPr/>
        </p:nvPicPr>
        <p:blipFill>
          <a:blip r:embed="rId3"/>
          <a:stretch>
            <a:fillRect/>
          </a:stretch>
        </p:blipFill>
        <p:spPr>
          <a:xfrm>
            <a:off x="187038" y="1168402"/>
            <a:ext cx="5571835" cy="4809835"/>
          </a:xfrm>
          <a:prstGeom prst="rect">
            <a:avLst/>
          </a:prstGeom>
        </p:spPr>
      </p:pic>
      <p:pic>
        <p:nvPicPr>
          <p:cNvPr id="11" name="Picture 8" descr="Diagram&#10;&#10;Description automatically generated">
            <a:extLst>
              <a:ext uri="{FF2B5EF4-FFF2-40B4-BE49-F238E27FC236}">
                <a16:creationId xmlns:a16="http://schemas.microsoft.com/office/drawing/2014/main" id="{A0276D16-9DFF-4DD6-A344-C6339242C7EC}"/>
              </a:ext>
            </a:extLst>
          </p:cNvPr>
          <p:cNvPicPr>
            <a:picLocks noChangeAspect="1"/>
          </p:cNvPicPr>
          <p:nvPr/>
        </p:nvPicPr>
        <p:blipFill>
          <a:blip r:embed="rId3"/>
          <a:stretch>
            <a:fillRect/>
          </a:stretch>
        </p:blipFill>
        <p:spPr>
          <a:xfrm>
            <a:off x="6167581" y="1168401"/>
            <a:ext cx="5571835" cy="4809835"/>
          </a:xfrm>
          <a:prstGeom prst="rect">
            <a:avLst/>
          </a:prstGeom>
        </p:spPr>
      </p:pic>
      <p:pic>
        <p:nvPicPr>
          <p:cNvPr id="12" name="Picture 12" descr="A picture containing shape&#10;&#10;Description automatically generated">
            <a:extLst>
              <a:ext uri="{FF2B5EF4-FFF2-40B4-BE49-F238E27FC236}">
                <a16:creationId xmlns:a16="http://schemas.microsoft.com/office/drawing/2014/main" id="{BE8360B5-6F27-4934-8E3D-6E720D236DB3}"/>
              </a:ext>
            </a:extLst>
          </p:cNvPr>
          <p:cNvPicPr>
            <a:picLocks noChangeAspect="1"/>
          </p:cNvPicPr>
          <p:nvPr/>
        </p:nvPicPr>
        <p:blipFill>
          <a:blip r:embed="rId4"/>
          <a:stretch>
            <a:fillRect/>
          </a:stretch>
        </p:blipFill>
        <p:spPr>
          <a:xfrm>
            <a:off x="452582" y="5428672"/>
            <a:ext cx="318655" cy="318655"/>
          </a:xfrm>
          <a:prstGeom prst="rect">
            <a:avLst/>
          </a:prstGeom>
        </p:spPr>
      </p:pic>
      <p:pic>
        <p:nvPicPr>
          <p:cNvPr id="15" name="Picture 12" descr="A picture containing shape&#10;&#10;Description automatically generated">
            <a:extLst>
              <a:ext uri="{FF2B5EF4-FFF2-40B4-BE49-F238E27FC236}">
                <a16:creationId xmlns:a16="http://schemas.microsoft.com/office/drawing/2014/main" id="{0044272E-054D-42E7-9F19-4D9B51DD5FCB}"/>
              </a:ext>
            </a:extLst>
          </p:cNvPr>
          <p:cNvPicPr>
            <a:picLocks noChangeAspect="1"/>
          </p:cNvPicPr>
          <p:nvPr/>
        </p:nvPicPr>
        <p:blipFill>
          <a:blip r:embed="rId4"/>
          <a:stretch>
            <a:fillRect/>
          </a:stretch>
        </p:blipFill>
        <p:spPr>
          <a:xfrm>
            <a:off x="741218" y="2888672"/>
            <a:ext cx="318655" cy="318655"/>
          </a:xfrm>
          <a:prstGeom prst="rect">
            <a:avLst/>
          </a:prstGeom>
        </p:spPr>
      </p:pic>
      <p:pic>
        <p:nvPicPr>
          <p:cNvPr id="16" name="Picture 12" descr="A picture containing shape&#10;&#10;Description automatically generated">
            <a:extLst>
              <a:ext uri="{FF2B5EF4-FFF2-40B4-BE49-F238E27FC236}">
                <a16:creationId xmlns:a16="http://schemas.microsoft.com/office/drawing/2014/main" id="{AB190325-B847-4567-9F00-B7035ECD2B6A}"/>
              </a:ext>
            </a:extLst>
          </p:cNvPr>
          <p:cNvPicPr>
            <a:picLocks noChangeAspect="1"/>
          </p:cNvPicPr>
          <p:nvPr/>
        </p:nvPicPr>
        <p:blipFill>
          <a:blip r:embed="rId4"/>
          <a:stretch>
            <a:fillRect/>
          </a:stretch>
        </p:blipFill>
        <p:spPr>
          <a:xfrm>
            <a:off x="2981036" y="1168398"/>
            <a:ext cx="318655" cy="318655"/>
          </a:xfrm>
          <a:prstGeom prst="rect">
            <a:avLst/>
          </a:prstGeom>
        </p:spPr>
      </p:pic>
      <p:pic>
        <p:nvPicPr>
          <p:cNvPr id="17" name="Picture 12" descr="A picture containing shape&#10;&#10;Description automatically generated">
            <a:extLst>
              <a:ext uri="{FF2B5EF4-FFF2-40B4-BE49-F238E27FC236}">
                <a16:creationId xmlns:a16="http://schemas.microsoft.com/office/drawing/2014/main" id="{DB44CA4D-C447-4C5C-8F10-C704D1DE9E43}"/>
              </a:ext>
            </a:extLst>
          </p:cNvPr>
          <p:cNvPicPr>
            <a:picLocks noChangeAspect="1"/>
          </p:cNvPicPr>
          <p:nvPr/>
        </p:nvPicPr>
        <p:blipFill>
          <a:blip r:embed="rId4"/>
          <a:stretch>
            <a:fillRect/>
          </a:stretch>
        </p:blipFill>
        <p:spPr>
          <a:xfrm>
            <a:off x="5197763" y="1491672"/>
            <a:ext cx="318655" cy="318655"/>
          </a:xfrm>
          <a:prstGeom prst="rect">
            <a:avLst/>
          </a:prstGeom>
        </p:spPr>
      </p:pic>
      <p:pic>
        <p:nvPicPr>
          <p:cNvPr id="19" name="Picture 12" descr="A picture containing shape&#10;&#10;Description automatically generated">
            <a:extLst>
              <a:ext uri="{FF2B5EF4-FFF2-40B4-BE49-F238E27FC236}">
                <a16:creationId xmlns:a16="http://schemas.microsoft.com/office/drawing/2014/main" id="{57A09755-70ED-4B3C-AF61-A68F55800D87}"/>
              </a:ext>
            </a:extLst>
          </p:cNvPr>
          <p:cNvPicPr>
            <a:picLocks noChangeAspect="1"/>
          </p:cNvPicPr>
          <p:nvPr/>
        </p:nvPicPr>
        <p:blipFill>
          <a:blip r:embed="rId4"/>
          <a:stretch>
            <a:fillRect/>
          </a:stretch>
        </p:blipFill>
        <p:spPr>
          <a:xfrm>
            <a:off x="4089400" y="4424217"/>
            <a:ext cx="318655" cy="318655"/>
          </a:xfrm>
          <a:prstGeom prst="rect">
            <a:avLst/>
          </a:prstGeom>
        </p:spPr>
      </p:pic>
      <p:pic>
        <p:nvPicPr>
          <p:cNvPr id="20" name="Picture 12" descr="A picture containing shape&#10;&#10;Description automatically generated">
            <a:extLst>
              <a:ext uri="{FF2B5EF4-FFF2-40B4-BE49-F238E27FC236}">
                <a16:creationId xmlns:a16="http://schemas.microsoft.com/office/drawing/2014/main" id="{0886578F-0102-4B5E-9527-7280D7093993}"/>
              </a:ext>
            </a:extLst>
          </p:cNvPr>
          <p:cNvPicPr>
            <a:picLocks noChangeAspect="1"/>
          </p:cNvPicPr>
          <p:nvPr/>
        </p:nvPicPr>
        <p:blipFill>
          <a:blip r:embed="rId4"/>
          <a:stretch>
            <a:fillRect/>
          </a:stretch>
        </p:blipFill>
        <p:spPr>
          <a:xfrm>
            <a:off x="4712854" y="3939308"/>
            <a:ext cx="318655" cy="318655"/>
          </a:xfrm>
          <a:prstGeom prst="rect">
            <a:avLst/>
          </a:prstGeom>
        </p:spPr>
      </p:pic>
      <p:pic>
        <p:nvPicPr>
          <p:cNvPr id="13" name="Picture 13" descr="A picture containing shape&#10;&#10;Description automatically generated">
            <a:extLst>
              <a:ext uri="{FF2B5EF4-FFF2-40B4-BE49-F238E27FC236}">
                <a16:creationId xmlns:a16="http://schemas.microsoft.com/office/drawing/2014/main" id="{6890AF15-B051-4F8B-A323-7EA8E18FBBCE}"/>
              </a:ext>
            </a:extLst>
          </p:cNvPr>
          <p:cNvPicPr>
            <a:picLocks noChangeAspect="1"/>
          </p:cNvPicPr>
          <p:nvPr/>
        </p:nvPicPr>
        <p:blipFill>
          <a:blip r:embed="rId5"/>
          <a:stretch>
            <a:fillRect/>
          </a:stretch>
        </p:blipFill>
        <p:spPr>
          <a:xfrm>
            <a:off x="11259127" y="2230582"/>
            <a:ext cx="434109" cy="434109"/>
          </a:xfrm>
          <a:prstGeom prst="rect">
            <a:avLst/>
          </a:prstGeom>
        </p:spPr>
      </p:pic>
      <p:pic>
        <p:nvPicPr>
          <p:cNvPr id="24" name="Picture 13" descr="A picture containing shape&#10;&#10;Description automatically generated">
            <a:extLst>
              <a:ext uri="{FF2B5EF4-FFF2-40B4-BE49-F238E27FC236}">
                <a16:creationId xmlns:a16="http://schemas.microsoft.com/office/drawing/2014/main" id="{6FA7E2AF-3015-407D-AB0C-8860E5F3F843}"/>
              </a:ext>
            </a:extLst>
          </p:cNvPr>
          <p:cNvPicPr>
            <a:picLocks noChangeAspect="1"/>
          </p:cNvPicPr>
          <p:nvPr/>
        </p:nvPicPr>
        <p:blipFill>
          <a:blip r:embed="rId5"/>
          <a:stretch>
            <a:fillRect/>
          </a:stretch>
        </p:blipFill>
        <p:spPr>
          <a:xfrm>
            <a:off x="7737763" y="4308764"/>
            <a:ext cx="434109" cy="434109"/>
          </a:xfrm>
          <a:prstGeom prst="rect">
            <a:avLst/>
          </a:prstGeom>
        </p:spPr>
      </p:pic>
      <p:pic>
        <p:nvPicPr>
          <p:cNvPr id="25" name="Picture 13" descr="A picture containing shape&#10;&#10;Description automatically generated">
            <a:extLst>
              <a:ext uri="{FF2B5EF4-FFF2-40B4-BE49-F238E27FC236}">
                <a16:creationId xmlns:a16="http://schemas.microsoft.com/office/drawing/2014/main" id="{CB14234F-AAA1-4C94-BD79-28FF5B465CDD}"/>
              </a:ext>
            </a:extLst>
          </p:cNvPr>
          <p:cNvPicPr>
            <a:picLocks noChangeAspect="1"/>
          </p:cNvPicPr>
          <p:nvPr/>
        </p:nvPicPr>
        <p:blipFill>
          <a:blip r:embed="rId5"/>
          <a:stretch>
            <a:fillRect/>
          </a:stretch>
        </p:blipFill>
        <p:spPr>
          <a:xfrm>
            <a:off x="6225308" y="1330036"/>
            <a:ext cx="434109" cy="434109"/>
          </a:xfrm>
          <a:prstGeom prst="rect">
            <a:avLst/>
          </a:prstGeom>
        </p:spPr>
      </p:pic>
      <p:pic>
        <p:nvPicPr>
          <p:cNvPr id="26" name="Picture 13" descr="A picture containing shape&#10;&#10;Description automatically generated">
            <a:extLst>
              <a:ext uri="{FF2B5EF4-FFF2-40B4-BE49-F238E27FC236}">
                <a16:creationId xmlns:a16="http://schemas.microsoft.com/office/drawing/2014/main" id="{665C9AC8-9EA5-4402-843B-31DE39137ED7}"/>
              </a:ext>
            </a:extLst>
          </p:cNvPr>
          <p:cNvPicPr>
            <a:picLocks noChangeAspect="1"/>
          </p:cNvPicPr>
          <p:nvPr/>
        </p:nvPicPr>
        <p:blipFill>
          <a:blip r:embed="rId5"/>
          <a:stretch>
            <a:fillRect/>
          </a:stretch>
        </p:blipFill>
        <p:spPr>
          <a:xfrm>
            <a:off x="10889672" y="4632037"/>
            <a:ext cx="434109" cy="434109"/>
          </a:xfrm>
          <a:prstGeom prst="rect">
            <a:avLst/>
          </a:prstGeom>
        </p:spPr>
      </p:pic>
      <p:pic>
        <p:nvPicPr>
          <p:cNvPr id="27" name="Picture 13" descr="A picture containing shape&#10;&#10;Description automatically generated">
            <a:extLst>
              <a:ext uri="{FF2B5EF4-FFF2-40B4-BE49-F238E27FC236}">
                <a16:creationId xmlns:a16="http://schemas.microsoft.com/office/drawing/2014/main" id="{6CB789E2-B5A0-4F7A-B09D-EF823C4D034D}"/>
              </a:ext>
            </a:extLst>
          </p:cNvPr>
          <p:cNvPicPr>
            <a:picLocks noChangeAspect="1"/>
          </p:cNvPicPr>
          <p:nvPr/>
        </p:nvPicPr>
        <p:blipFill>
          <a:blip r:embed="rId5"/>
          <a:stretch>
            <a:fillRect/>
          </a:stretch>
        </p:blipFill>
        <p:spPr>
          <a:xfrm>
            <a:off x="6952672" y="1330036"/>
            <a:ext cx="434109" cy="434109"/>
          </a:xfrm>
          <a:prstGeom prst="rect">
            <a:avLst/>
          </a:prstGeom>
        </p:spPr>
      </p:pic>
      <p:pic>
        <p:nvPicPr>
          <p:cNvPr id="2" name="Content Placeholder 4" descr="A close up of a logo&#10;&#10;Description automatically generated">
            <a:extLst>
              <a:ext uri="{FF2B5EF4-FFF2-40B4-BE49-F238E27FC236}">
                <a16:creationId xmlns:a16="http://schemas.microsoft.com/office/drawing/2014/main" id="{651F7CDB-0FC1-4686-A593-A2875DFE2B7A}"/>
              </a:ext>
            </a:extLst>
          </p:cNvPr>
          <p:cNvPicPr>
            <a:picLocks noChangeAspect="1"/>
          </p:cNvPicPr>
          <p:nvPr/>
        </p:nvPicPr>
        <p:blipFill>
          <a:blip r:embed="rId6"/>
          <a:stretch>
            <a:fillRect/>
          </a:stretch>
        </p:blipFill>
        <p:spPr>
          <a:xfrm>
            <a:off x="379517" y="306583"/>
            <a:ext cx="2417854" cy="563020"/>
          </a:xfrm>
          <a:prstGeom prst="rect">
            <a:avLst/>
          </a:prstGeom>
        </p:spPr>
      </p:pic>
    </p:spTree>
    <p:extLst>
      <p:ext uri="{BB962C8B-B14F-4D97-AF65-F5344CB8AC3E}">
        <p14:creationId xmlns:p14="http://schemas.microsoft.com/office/powerpoint/2010/main" val="34723661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Diagram&#10;&#10;Description automatically generated">
            <a:extLst>
              <a:ext uri="{FF2B5EF4-FFF2-40B4-BE49-F238E27FC236}">
                <a16:creationId xmlns:a16="http://schemas.microsoft.com/office/drawing/2014/main" id="{D22372EF-6944-4A70-B964-D3379B7B1131}"/>
              </a:ext>
            </a:extLst>
          </p:cNvPr>
          <p:cNvPicPr>
            <a:picLocks noChangeAspect="1"/>
          </p:cNvPicPr>
          <p:nvPr/>
        </p:nvPicPr>
        <p:blipFill>
          <a:blip r:embed="rId3"/>
          <a:stretch>
            <a:fillRect/>
          </a:stretch>
        </p:blipFill>
        <p:spPr>
          <a:xfrm>
            <a:off x="3396674" y="1087584"/>
            <a:ext cx="5571835" cy="4809835"/>
          </a:xfrm>
          <a:prstGeom prst="rect">
            <a:avLst/>
          </a:prstGeom>
        </p:spPr>
      </p:pic>
      <p:pic>
        <p:nvPicPr>
          <p:cNvPr id="12" name="Picture 12" descr="A picture containing shape&#10;&#10;Description automatically generated">
            <a:extLst>
              <a:ext uri="{FF2B5EF4-FFF2-40B4-BE49-F238E27FC236}">
                <a16:creationId xmlns:a16="http://schemas.microsoft.com/office/drawing/2014/main" id="{BE8360B5-6F27-4934-8E3D-6E720D236DB3}"/>
              </a:ext>
            </a:extLst>
          </p:cNvPr>
          <p:cNvPicPr>
            <a:picLocks noChangeAspect="1"/>
          </p:cNvPicPr>
          <p:nvPr/>
        </p:nvPicPr>
        <p:blipFill>
          <a:blip r:embed="rId4"/>
          <a:stretch>
            <a:fillRect/>
          </a:stretch>
        </p:blipFill>
        <p:spPr>
          <a:xfrm>
            <a:off x="3662218" y="5347854"/>
            <a:ext cx="318655" cy="318655"/>
          </a:xfrm>
          <a:prstGeom prst="rect">
            <a:avLst/>
          </a:prstGeom>
        </p:spPr>
      </p:pic>
      <p:pic>
        <p:nvPicPr>
          <p:cNvPr id="15" name="Picture 12" descr="A picture containing shape&#10;&#10;Description automatically generated">
            <a:extLst>
              <a:ext uri="{FF2B5EF4-FFF2-40B4-BE49-F238E27FC236}">
                <a16:creationId xmlns:a16="http://schemas.microsoft.com/office/drawing/2014/main" id="{0044272E-054D-42E7-9F19-4D9B51DD5FCB}"/>
              </a:ext>
            </a:extLst>
          </p:cNvPr>
          <p:cNvPicPr>
            <a:picLocks noChangeAspect="1"/>
          </p:cNvPicPr>
          <p:nvPr/>
        </p:nvPicPr>
        <p:blipFill>
          <a:blip r:embed="rId4"/>
          <a:stretch>
            <a:fillRect/>
          </a:stretch>
        </p:blipFill>
        <p:spPr>
          <a:xfrm>
            <a:off x="3950854" y="2807854"/>
            <a:ext cx="318655" cy="318655"/>
          </a:xfrm>
          <a:prstGeom prst="rect">
            <a:avLst/>
          </a:prstGeom>
        </p:spPr>
      </p:pic>
      <p:pic>
        <p:nvPicPr>
          <p:cNvPr id="16" name="Picture 12" descr="A picture containing shape&#10;&#10;Description automatically generated">
            <a:extLst>
              <a:ext uri="{FF2B5EF4-FFF2-40B4-BE49-F238E27FC236}">
                <a16:creationId xmlns:a16="http://schemas.microsoft.com/office/drawing/2014/main" id="{AB190325-B847-4567-9F00-B7035ECD2B6A}"/>
              </a:ext>
            </a:extLst>
          </p:cNvPr>
          <p:cNvPicPr>
            <a:picLocks noChangeAspect="1"/>
          </p:cNvPicPr>
          <p:nvPr/>
        </p:nvPicPr>
        <p:blipFill>
          <a:blip r:embed="rId4"/>
          <a:stretch>
            <a:fillRect/>
          </a:stretch>
        </p:blipFill>
        <p:spPr>
          <a:xfrm>
            <a:off x="6190672" y="1087580"/>
            <a:ext cx="318655" cy="318655"/>
          </a:xfrm>
          <a:prstGeom prst="rect">
            <a:avLst/>
          </a:prstGeom>
        </p:spPr>
      </p:pic>
      <p:pic>
        <p:nvPicPr>
          <p:cNvPr id="17" name="Picture 12" descr="A picture containing shape&#10;&#10;Description automatically generated">
            <a:extLst>
              <a:ext uri="{FF2B5EF4-FFF2-40B4-BE49-F238E27FC236}">
                <a16:creationId xmlns:a16="http://schemas.microsoft.com/office/drawing/2014/main" id="{DB44CA4D-C447-4C5C-8F10-C704D1DE9E43}"/>
              </a:ext>
            </a:extLst>
          </p:cNvPr>
          <p:cNvPicPr>
            <a:picLocks noChangeAspect="1"/>
          </p:cNvPicPr>
          <p:nvPr/>
        </p:nvPicPr>
        <p:blipFill>
          <a:blip r:embed="rId4"/>
          <a:stretch>
            <a:fillRect/>
          </a:stretch>
        </p:blipFill>
        <p:spPr>
          <a:xfrm>
            <a:off x="8407399" y="1410854"/>
            <a:ext cx="318655" cy="318655"/>
          </a:xfrm>
          <a:prstGeom prst="rect">
            <a:avLst/>
          </a:prstGeom>
        </p:spPr>
      </p:pic>
      <p:pic>
        <p:nvPicPr>
          <p:cNvPr id="19" name="Picture 12" descr="A picture containing shape&#10;&#10;Description automatically generated">
            <a:extLst>
              <a:ext uri="{FF2B5EF4-FFF2-40B4-BE49-F238E27FC236}">
                <a16:creationId xmlns:a16="http://schemas.microsoft.com/office/drawing/2014/main" id="{57A09755-70ED-4B3C-AF61-A68F55800D87}"/>
              </a:ext>
            </a:extLst>
          </p:cNvPr>
          <p:cNvPicPr>
            <a:picLocks noChangeAspect="1"/>
          </p:cNvPicPr>
          <p:nvPr/>
        </p:nvPicPr>
        <p:blipFill>
          <a:blip r:embed="rId4"/>
          <a:stretch>
            <a:fillRect/>
          </a:stretch>
        </p:blipFill>
        <p:spPr>
          <a:xfrm>
            <a:off x="7299036" y="4343399"/>
            <a:ext cx="318655" cy="318655"/>
          </a:xfrm>
          <a:prstGeom prst="rect">
            <a:avLst/>
          </a:prstGeom>
        </p:spPr>
      </p:pic>
      <p:pic>
        <p:nvPicPr>
          <p:cNvPr id="20" name="Picture 12" descr="A picture containing shape&#10;&#10;Description automatically generated">
            <a:extLst>
              <a:ext uri="{FF2B5EF4-FFF2-40B4-BE49-F238E27FC236}">
                <a16:creationId xmlns:a16="http://schemas.microsoft.com/office/drawing/2014/main" id="{0886578F-0102-4B5E-9527-7280D7093993}"/>
              </a:ext>
            </a:extLst>
          </p:cNvPr>
          <p:cNvPicPr>
            <a:picLocks noChangeAspect="1"/>
          </p:cNvPicPr>
          <p:nvPr/>
        </p:nvPicPr>
        <p:blipFill>
          <a:blip r:embed="rId4"/>
          <a:stretch>
            <a:fillRect/>
          </a:stretch>
        </p:blipFill>
        <p:spPr>
          <a:xfrm>
            <a:off x="7922490" y="3858490"/>
            <a:ext cx="318655" cy="318655"/>
          </a:xfrm>
          <a:prstGeom prst="rect">
            <a:avLst/>
          </a:prstGeom>
        </p:spPr>
      </p:pic>
      <p:pic>
        <p:nvPicPr>
          <p:cNvPr id="21" name="Picture 13" descr="A picture containing shape&#10;&#10;Description automatically generated">
            <a:extLst>
              <a:ext uri="{FF2B5EF4-FFF2-40B4-BE49-F238E27FC236}">
                <a16:creationId xmlns:a16="http://schemas.microsoft.com/office/drawing/2014/main" id="{D361D05A-6662-4FA8-B7CD-5218458E0A02}"/>
              </a:ext>
            </a:extLst>
          </p:cNvPr>
          <p:cNvPicPr>
            <a:picLocks noChangeAspect="1"/>
          </p:cNvPicPr>
          <p:nvPr/>
        </p:nvPicPr>
        <p:blipFill>
          <a:blip r:embed="rId5"/>
          <a:stretch>
            <a:fillRect/>
          </a:stretch>
        </p:blipFill>
        <p:spPr>
          <a:xfrm>
            <a:off x="8465126" y="2161309"/>
            <a:ext cx="434109" cy="434109"/>
          </a:xfrm>
          <a:prstGeom prst="rect">
            <a:avLst/>
          </a:prstGeom>
        </p:spPr>
      </p:pic>
      <p:pic>
        <p:nvPicPr>
          <p:cNvPr id="22" name="Picture 13" descr="A picture containing shape&#10;&#10;Description automatically generated">
            <a:extLst>
              <a:ext uri="{FF2B5EF4-FFF2-40B4-BE49-F238E27FC236}">
                <a16:creationId xmlns:a16="http://schemas.microsoft.com/office/drawing/2014/main" id="{6EF8F4BA-94C0-4971-8CC6-CA9F22EFDEC4}"/>
              </a:ext>
            </a:extLst>
          </p:cNvPr>
          <p:cNvPicPr>
            <a:picLocks noChangeAspect="1"/>
          </p:cNvPicPr>
          <p:nvPr/>
        </p:nvPicPr>
        <p:blipFill>
          <a:blip r:embed="rId5"/>
          <a:stretch>
            <a:fillRect/>
          </a:stretch>
        </p:blipFill>
        <p:spPr>
          <a:xfrm>
            <a:off x="4943762" y="4239491"/>
            <a:ext cx="434109" cy="434109"/>
          </a:xfrm>
          <a:prstGeom prst="rect">
            <a:avLst/>
          </a:prstGeom>
        </p:spPr>
      </p:pic>
      <p:pic>
        <p:nvPicPr>
          <p:cNvPr id="23" name="Picture 13" descr="A picture containing shape&#10;&#10;Description automatically generated">
            <a:extLst>
              <a:ext uri="{FF2B5EF4-FFF2-40B4-BE49-F238E27FC236}">
                <a16:creationId xmlns:a16="http://schemas.microsoft.com/office/drawing/2014/main" id="{381BAC62-45AF-4922-83CA-A07CE6944B6E}"/>
              </a:ext>
            </a:extLst>
          </p:cNvPr>
          <p:cNvPicPr>
            <a:picLocks noChangeAspect="1"/>
          </p:cNvPicPr>
          <p:nvPr/>
        </p:nvPicPr>
        <p:blipFill>
          <a:blip r:embed="rId5"/>
          <a:stretch>
            <a:fillRect/>
          </a:stretch>
        </p:blipFill>
        <p:spPr>
          <a:xfrm>
            <a:off x="3431307" y="1260763"/>
            <a:ext cx="434109" cy="434109"/>
          </a:xfrm>
          <a:prstGeom prst="rect">
            <a:avLst/>
          </a:prstGeom>
        </p:spPr>
      </p:pic>
      <p:pic>
        <p:nvPicPr>
          <p:cNvPr id="28" name="Picture 13" descr="A picture containing shape&#10;&#10;Description automatically generated">
            <a:extLst>
              <a:ext uri="{FF2B5EF4-FFF2-40B4-BE49-F238E27FC236}">
                <a16:creationId xmlns:a16="http://schemas.microsoft.com/office/drawing/2014/main" id="{B06D6AF3-E38C-483F-A4E7-45600A4AFA8A}"/>
              </a:ext>
            </a:extLst>
          </p:cNvPr>
          <p:cNvPicPr>
            <a:picLocks noChangeAspect="1"/>
          </p:cNvPicPr>
          <p:nvPr/>
        </p:nvPicPr>
        <p:blipFill>
          <a:blip r:embed="rId5"/>
          <a:stretch>
            <a:fillRect/>
          </a:stretch>
        </p:blipFill>
        <p:spPr>
          <a:xfrm>
            <a:off x="8095671" y="4562764"/>
            <a:ext cx="434109" cy="434109"/>
          </a:xfrm>
          <a:prstGeom prst="rect">
            <a:avLst/>
          </a:prstGeom>
        </p:spPr>
      </p:pic>
      <p:pic>
        <p:nvPicPr>
          <p:cNvPr id="29" name="Picture 13" descr="A picture containing shape&#10;&#10;Description automatically generated">
            <a:extLst>
              <a:ext uri="{FF2B5EF4-FFF2-40B4-BE49-F238E27FC236}">
                <a16:creationId xmlns:a16="http://schemas.microsoft.com/office/drawing/2014/main" id="{31D6B292-EFAE-4F33-8852-A9149B81E323}"/>
              </a:ext>
            </a:extLst>
          </p:cNvPr>
          <p:cNvPicPr>
            <a:picLocks noChangeAspect="1"/>
          </p:cNvPicPr>
          <p:nvPr/>
        </p:nvPicPr>
        <p:blipFill>
          <a:blip r:embed="rId5"/>
          <a:stretch>
            <a:fillRect/>
          </a:stretch>
        </p:blipFill>
        <p:spPr>
          <a:xfrm>
            <a:off x="4158671" y="1260763"/>
            <a:ext cx="434109" cy="434109"/>
          </a:xfrm>
          <a:prstGeom prst="rect">
            <a:avLst/>
          </a:prstGeom>
        </p:spPr>
      </p:pic>
      <p:sp>
        <p:nvSpPr>
          <p:cNvPr id="2" name="Oval 1">
            <a:extLst>
              <a:ext uri="{FF2B5EF4-FFF2-40B4-BE49-F238E27FC236}">
                <a16:creationId xmlns:a16="http://schemas.microsoft.com/office/drawing/2014/main" id="{22762AFF-A9B9-4FCC-A358-895D5133502F}"/>
              </a:ext>
            </a:extLst>
          </p:cNvPr>
          <p:cNvSpPr/>
          <p:nvPr/>
        </p:nvSpPr>
        <p:spPr>
          <a:xfrm>
            <a:off x="7140077" y="3725914"/>
            <a:ext cx="1726565" cy="1551319"/>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11E4F70D-219D-492C-A562-DF157CB49505}"/>
              </a:ext>
            </a:extLst>
          </p:cNvPr>
          <p:cNvSpPr/>
          <p:nvPr/>
        </p:nvSpPr>
        <p:spPr>
          <a:xfrm>
            <a:off x="8081660" y="1286579"/>
            <a:ext cx="975819" cy="1551319"/>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descr="A close up of a logo&#10;&#10;Description automatically generated">
            <a:extLst>
              <a:ext uri="{FF2B5EF4-FFF2-40B4-BE49-F238E27FC236}">
                <a16:creationId xmlns:a16="http://schemas.microsoft.com/office/drawing/2014/main" id="{738DA0AE-3047-43E5-A265-AC6EEF2685F6}"/>
              </a:ext>
            </a:extLst>
          </p:cNvPr>
          <p:cNvPicPr>
            <a:picLocks noChangeAspect="1"/>
          </p:cNvPicPr>
          <p:nvPr/>
        </p:nvPicPr>
        <p:blipFill>
          <a:blip r:embed="rId6"/>
          <a:stretch>
            <a:fillRect/>
          </a:stretch>
        </p:blipFill>
        <p:spPr>
          <a:xfrm>
            <a:off x="379517" y="306583"/>
            <a:ext cx="2417854" cy="563020"/>
          </a:xfrm>
          <a:prstGeom prst="rect">
            <a:avLst/>
          </a:prstGeom>
        </p:spPr>
      </p:pic>
    </p:spTree>
    <p:extLst>
      <p:ext uri="{BB962C8B-B14F-4D97-AF65-F5344CB8AC3E}">
        <p14:creationId xmlns:p14="http://schemas.microsoft.com/office/powerpoint/2010/main" val="1028689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69C9DF7-74C8-4F5C-B5B7-4E51ECE21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3F90CCA-C2FA-41B1-AE81-67DC467E3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531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15">
            <a:extLst>
              <a:ext uri="{FF2B5EF4-FFF2-40B4-BE49-F238E27FC236}">
                <a16:creationId xmlns:a16="http://schemas.microsoft.com/office/drawing/2014/main" id="{9C1D250E-5F04-4872-93BC-747C5AD12B41}"/>
              </a:ext>
            </a:extLst>
          </p:cNvPr>
          <p:cNvSpPr>
            <a:spLocks noGrp="1"/>
          </p:cNvSpPr>
          <p:nvPr>
            <p:ph idx="1"/>
          </p:nvPr>
        </p:nvSpPr>
        <p:spPr>
          <a:xfrm>
            <a:off x="5309603" y="1171351"/>
            <a:ext cx="6248398" cy="2931932"/>
          </a:xfrm>
        </p:spPr>
        <p:txBody>
          <a:bodyPr>
            <a:normAutofit/>
          </a:bodyPr>
          <a:lstStyle/>
          <a:p>
            <a:pPr marL="0" indent="0">
              <a:buNone/>
            </a:pPr>
            <a:r>
              <a:rPr lang="en-US">
                <a:solidFill>
                  <a:schemeClr val="bg2"/>
                </a:solidFill>
                <a:latin typeface="Bell MT" panose="02020503060305020303" pitchFamily="18" charset="0"/>
              </a:rPr>
              <a:t>"I'm not a fool to trust a machine that is programmed by a human, but I’m well read enough to trust statistics and data, because statistics are never wrong...</a:t>
            </a:r>
          </a:p>
          <a:p>
            <a:pPr marL="0" indent="0">
              <a:buNone/>
            </a:pPr>
            <a:r>
              <a:rPr lang="en-US">
                <a:solidFill>
                  <a:schemeClr val="bg2"/>
                </a:solidFill>
                <a:latin typeface="Bell MT" panose="02020503060305020303" pitchFamily="18" charset="0"/>
              </a:rPr>
              <a:t>But when it comes to life, even statistics get bended."</a:t>
            </a:r>
          </a:p>
          <a:p>
            <a:pPr marL="0" indent="0">
              <a:buNone/>
            </a:pPr>
            <a:endParaRPr lang="en-US">
              <a:solidFill>
                <a:schemeClr val="bg2"/>
              </a:solidFill>
            </a:endParaRPr>
          </a:p>
        </p:txBody>
      </p:sp>
      <p:sp>
        <p:nvSpPr>
          <p:cNvPr id="25" name="Freeform 6">
            <a:extLst>
              <a:ext uri="{FF2B5EF4-FFF2-40B4-BE49-F238E27FC236}">
                <a16:creationId xmlns:a16="http://schemas.microsoft.com/office/drawing/2014/main" id="{51967EE5-2075-4573-AE19-C4D28E276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solidFill>
          <a:ln w="0">
            <a:noFill/>
            <a:prstDash val="solid"/>
            <a:round/>
            <a:headEnd/>
            <a:tailEnd/>
          </a:ln>
        </p:spPr>
      </p:sp>
      <p:pic>
        <p:nvPicPr>
          <p:cNvPr id="5" name="Content Placeholder 4" descr="A close up of a logo&#10;&#10;Description automatically generated">
            <a:extLst>
              <a:ext uri="{FF2B5EF4-FFF2-40B4-BE49-F238E27FC236}">
                <a16:creationId xmlns:a16="http://schemas.microsoft.com/office/drawing/2014/main" id="{289AAA1E-2BF6-4B10-9902-BFB784375F02}"/>
              </a:ext>
            </a:extLst>
          </p:cNvPr>
          <p:cNvPicPr>
            <a:picLocks noChangeAspect="1"/>
          </p:cNvPicPr>
          <p:nvPr/>
        </p:nvPicPr>
        <p:blipFill>
          <a:blip r:embed="rId3"/>
          <a:stretch>
            <a:fillRect/>
          </a:stretch>
        </p:blipFill>
        <p:spPr>
          <a:xfrm>
            <a:off x="633999" y="2837814"/>
            <a:ext cx="3681275" cy="855896"/>
          </a:xfrm>
          <a:prstGeom prst="rect">
            <a:avLst/>
          </a:prstGeom>
        </p:spPr>
      </p:pic>
      <p:cxnSp>
        <p:nvCxnSpPr>
          <p:cNvPr id="27" name="Straight Connector 26">
            <a:extLst>
              <a:ext uri="{FF2B5EF4-FFF2-40B4-BE49-F238E27FC236}">
                <a16:creationId xmlns:a16="http://schemas.microsoft.com/office/drawing/2014/main" id="{C4353A75-FFE1-403B-BAAC-E7CB1DC779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81600" y="6199730"/>
            <a:ext cx="70104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pic>
        <p:nvPicPr>
          <p:cNvPr id="3" name="Picture 2" descr="A cat that is looking at the camera&#10;&#10;Description automatically generated">
            <a:extLst>
              <a:ext uri="{FF2B5EF4-FFF2-40B4-BE49-F238E27FC236}">
                <a16:creationId xmlns:a16="http://schemas.microsoft.com/office/drawing/2014/main" id="{BDF8D551-6E28-4BA8-A904-1BF6C573BB31}"/>
              </a:ext>
            </a:extLst>
          </p:cNvPr>
          <p:cNvPicPr>
            <a:picLocks noChangeAspect="1"/>
          </p:cNvPicPr>
          <p:nvPr/>
        </p:nvPicPr>
        <p:blipFill>
          <a:blip r:embed="rId4"/>
          <a:stretch>
            <a:fillRect/>
          </a:stretch>
        </p:blipFill>
        <p:spPr>
          <a:xfrm>
            <a:off x="7167547" y="3481197"/>
            <a:ext cx="2532510" cy="1899383"/>
          </a:xfrm>
          <a:prstGeom prst="rect">
            <a:avLst/>
          </a:prstGeom>
        </p:spPr>
      </p:pic>
    </p:spTree>
    <p:extLst>
      <p:ext uri="{BB962C8B-B14F-4D97-AF65-F5344CB8AC3E}">
        <p14:creationId xmlns:p14="http://schemas.microsoft.com/office/powerpoint/2010/main" val="2780730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id="{B62F6E66-EEE4-48E7-854C-15E3BF8FC35F}"/>
              </a:ext>
            </a:extLst>
          </p:cNvPr>
          <p:cNvSpPr>
            <a:spLocks noGrp="1"/>
          </p:cNvSpPr>
          <p:nvPr>
            <p:ph type="title"/>
          </p:nvPr>
        </p:nvSpPr>
        <p:spPr>
          <a:xfrm>
            <a:off x="534187" y="985349"/>
            <a:ext cx="11115945" cy="555583"/>
          </a:xfrm>
        </p:spPr>
        <p:txBody>
          <a:bodyPr>
            <a:normAutofit fontScale="90000"/>
          </a:bodyPr>
          <a:lstStyle/>
          <a:p>
            <a:pPr algn="ctr"/>
            <a:r>
              <a:rPr lang="en-US" i="0" dirty="0">
                <a:latin typeface="Calibri"/>
                <a:cs typeface="Calibri"/>
              </a:rPr>
              <a:t>Web1.0 – Web2.0 – Web3.0</a:t>
            </a:r>
          </a:p>
        </p:txBody>
      </p:sp>
      <p:graphicFrame>
        <p:nvGraphicFramePr>
          <p:cNvPr id="2" name="Table 2">
            <a:extLst>
              <a:ext uri="{FF2B5EF4-FFF2-40B4-BE49-F238E27FC236}">
                <a16:creationId xmlns:a16="http://schemas.microsoft.com/office/drawing/2014/main" id="{A75C529B-C880-43E2-8580-F5FE424335D0}"/>
              </a:ext>
            </a:extLst>
          </p:cNvPr>
          <p:cNvGraphicFramePr>
            <a:graphicFrameLocks noGrp="1"/>
          </p:cNvGraphicFramePr>
          <p:nvPr>
            <p:ph idx="1"/>
            <p:extLst>
              <p:ext uri="{D42A27DB-BD31-4B8C-83A1-F6EECF244321}">
                <p14:modId xmlns:p14="http://schemas.microsoft.com/office/powerpoint/2010/main" val="1797914598"/>
              </p:ext>
            </p:extLst>
          </p:nvPr>
        </p:nvGraphicFramePr>
        <p:xfrm>
          <a:off x="534187" y="2325407"/>
          <a:ext cx="6248400" cy="2763520"/>
        </p:xfrm>
        <a:graphic>
          <a:graphicData uri="http://schemas.openxmlformats.org/drawingml/2006/table">
            <a:tbl>
              <a:tblPr firstRow="1" bandRow="1">
                <a:tableStyleId>{5C22544A-7EE6-4342-B048-85BDC9FD1C3A}</a:tableStyleId>
              </a:tblPr>
              <a:tblGrid>
                <a:gridCol w="2082800">
                  <a:extLst>
                    <a:ext uri="{9D8B030D-6E8A-4147-A177-3AD203B41FA5}">
                      <a16:colId xmlns:a16="http://schemas.microsoft.com/office/drawing/2014/main" val="3726851208"/>
                    </a:ext>
                  </a:extLst>
                </a:gridCol>
                <a:gridCol w="2082800">
                  <a:extLst>
                    <a:ext uri="{9D8B030D-6E8A-4147-A177-3AD203B41FA5}">
                      <a16:colId xmlns:a16="http://schemas.microsoft.com/office/drawing/2014/main" val="408494044"/>
                    </a:ext>
                  </a:extLst>
                </a:gridCol>
                <a:gridCol w="2082800">
                  <a:extLst>
                    <a:ext uri="{9D8B030D-6E8A-4147-A177-3AD203B41FA5}">
                      <a16:colId xmlns:a16="http://schemas.microsoft.com/office/drawing/2014/main" val="2136700481"/>
                    </a:ext>
                  </a:extLst>
                </a:gridCol>
              </a:tblGrid>
              <a:tr h="370840">
                <a:tc>
                  <a:txBody>
                    <a:bodyPr/>
                    <a:lstStyle/>
                    <a:p>
                      <a:r>
                        <a:rPr lang="en-US"/>
                        <a:t>WEB1.0</a:t>
                      </a:r>
                    </a:p>
                  </a:txBody>
                  <a:tcPr/>
                </a:tc>
                <a:tc>
                  <a:txBody>
                    <a:bodyPr/>
                    <a:lstStyle/>
                    <a:p>
                      <a:r>
                        <a:rPr lang="en-US"/>
                        <a:t>WEB2.0</a:t>
                      </a:r>
                    </a:p>
                  </a:txBody>
                  <a:tcPr/>
                </a:tc>
                <a:tc>
                  <a:txBody>
                    <a:bodyPr/>
                    <a:lstStyle/>
                    <a:p>
                      <a:r>
                        <a:rPr lang="en-US"/>
                        <a:t>WEB3.0</a:t>
                      </a:r>
                    </a:p>
                  </a:txBody>
                  <a:tcPr/>
                </a:tc>
                <a:extLst>
                  <a:ext uri="{0D108BD9-81ED-4DB2-BD59-A6C34878D82A}">
                    <a16:rowId xmlns:a16="http://schemas.microsoft.com/office/drawing/2014/main" val="904085608"/>
                  </a:ext>
                </a:extLst>
              </a:tr>
              <a:tr h="370840">
                <a:tc>
                  <a:txBody>
                    <a:bodyPr/>
                    <a:lstStyle/>
                    <a:p>
                      <a:r>
                        <a:rPr lang="en-US"/>
                        <a:t>Mostly Read-Only</a:t>
                      </a:r>
                    </a:p>
                  </a:txBody>
                  <a:tcPr/>
                </a:tc>
                <a:tc>
                  <a:txBody>
                    <a:bodyPr/>
                    <a:lstStyle/>
                    <a:p>
                      <a:r>
                        <a:rPr lang="en-US"/>
                        <a:t>Wildly Read-Write</a:t>
                      </a:r>
                    </a:p>
                  </a:txBody>
                  <a:tcPr/>
                </a:tc>
                <a:tc>
                  <a:txBody>
                    <a:bodyPr/>
                    <a:lstStyle/>
                    <a:p>
                      <a:r>
                        <a:rPr lang="en-US"/>
                        <a:t>Portable and Personal</a:t>
                      </a:r>
                    </a:p>
                  </a:txBody>
                  <a:tcPr/>
                </a:tc>
                <a:extLst>
                  <a:ext uri="{0D108BD9-81ED-4DB2-BD59-A6C34878D82A}">
                    <a16:rowId xmlns:a16="http://schemas.microsoft.com/office/drawing/2014/main" val="1896523220"/>
                  </a:ext>
                </a:extLst>
              </a:tr>
              <a:tr h="370840">
                <a:tc>
                  <a:txBody>
                    <a:bodyPr/>
                    <a:lstStyle/>
                    <a:p>
                      <a:r>
                        <a:rPr lang="en-US"/>
                        <a:t>Company Focus</a:t>
                      </a:r>
                    </a:p>
                  </a:txBody>
                  <a:tcPr/>
                </a:tc>
                <a:tc>
                  <a:txBody>
                    <a:bodyPr/>
                    <a:lstStyle/>
                    <a:p>
                      <a:r>
                        <a:rPr lang="en-US"/>
                        <a:t>Community Focus</a:t>
                      </a:r>
                    </a:p>
                  </a:txBody>
                  <a:tcPr/>
                </a:tc>
                <a:tc>
                  <a:txBody>
                    <a:bodyPr/>
                    <a:lstStyle/>
                    <a:p>
                      <a:r>
                        <a:rPr lang="en-US"/>
                        <a:t>Individual Focus</a:t>
                      </a:r>
                    </a:p>
                  </a:txBody>
                  <a:tcPr/>
                </a:tc>
                <a:extLst>
                  <a:ext uri="{0D108BD9-81ED-4DB2-BD59-A6C34878D82A}">
                    <a16:rowId xmlns:a16="http://schemas.microsoft.com/office/drawing/2014/main" val="608919205"/>
                  </a:ext>
                </a:extLst>
              </a:tr>
              <a:tr h="370840">
                <a:tc>
                  <a:txBody>
                    <a:bodyPr/>
                    <a:lstStyle/>
                    <a:p>
                      <a:r>
                        <a:rPr lang="en-US"/>
                        <a:t>Owning Content</a:t>
                      </a:r>
                    </a:p>
                  </a:txBody>
                  <a:tcPr/>
                </a:tc>
                <a:tc>
                  <a:txBody>
                    <a:bodyPr/>
                    <a:lstStyle/>
                    <a:p>
                      <a:r>
                        <a:rPr lang="en-US"/>
                        <a:t>Sharing Content</a:t>
                      </a:r>
                    </a:p>
                  </a:txBody>
                  <a:tcPr/>
                </a:tc>
                <a:tc>
                  <a:txBody>
                    <a:bodyPr/>
                    <a:lstStyle/>
                    <a:p>
                      <a:r>
                        <a:rPr lang="en-US"/>
                        <a:t>Consolidating Content</a:t>
                      </a:r>
                    </a:p>
                  </a:txBody>
                  <a:tcPr/>
                </a:tc>
                <a:extLst>
                  <a:ext uri="{0D108BD9-81ED-4DB2-BD59-A6C34878D82A}">
                    <a16:rowId xmlns:a16="http://schemas.microsoft.com/office/drawing/2014/main" val="4132491017"/>
                  </a:ext>
                </a:extLst>
              </a:tr>
              <a:tr h="370840">
                <a:tc>
                  <a:txBody>
                    <a:bodyPr/>
                    <a:lstStyle/>
                    <a:p>
                      <a:r>
                        <a:rPr lang="en-US"/>
                        <a:t>Web Forms</a:t>
                      </a:r>
                    </a:p>
                  </a:txBody>
                  <a:tcPr/>
                </a:tc>
                <a:tc>
                  <a:txBody>
                    <a:bodyPr/>
                    <a:lstStyle/>
                    <a:p>
                      <a:r>
                        <a:rPr lang="en-US"/>
                        <a:t>Web Applications</a:t>
                      </a:r>
                    </a:p>
                  </a:txBody>
                  <a:tcPr/>
                </a:tc>
                <a:tc>
                  <a:txBody>
                    <a:bodyPr/>
                    <a:lstStyle/>
                    <a:p>
                      <a:r>
                        <a:rPr lang="en-US"/>
                        <a:t>Smart Applications</a:t>
                      </a:r>
                    </a:p>
                  </a:txBody>
                  <a:tcPr/>
                </a:tc>
                <a:extLst>
                  <a:ext uri="{0D108BD9-81ED-4DB2-BD59-A6C34878D82A}">
                    <a16:rowId xmlns:a16="http://schemas.microsoft.com/office/drawing/2014/main" val="3702153935"/>
                  </a:ext>
                </a:extLst>
              </a:tr>
              <a:tr h="370840">
                <a:tc>
                  <a:txBody>
                    <a:bodyPr/>
                    <a:lstStyle/>
                    <a:p>
                      <a:r>
                        <a:rPr lang="en-US"/>
                        <a:t>HTML / Portals</a:t>
                      </a:r>
                    </a:p>
                  </a:txBody>
                  <a:tcPr/>
                </a:tc>
                <a:tc>
                  <a:txBody>
                    <a:bodyPr/>
                    <a:lstStyle/>
                    <a:p>
                      <a:r>
                        <a:rPr lang="en-US"/>
                        <a:t>HTML / XML / RSS</a:t>
                      </a:r>
                    </a:p>
                  </a:txBody>
                  <a:tcPr/>
                </a:tc>
                <a:tc>
                  <a:txBody>
                    <a:bodyPr/>
                    <a:lstStyle/>
                    <a:p>
                      <a:r>
                        <a:rPr lang="en-US"/>
                        <a:t>RDF / RDFS / OWL</a:t>
                      </a:r>
                    </a:p>
                  </a:txBody>
                  <a:tcPr/>
                </a:tc>
                <a:extLst>
                  <a:ext uri="{0D108BD9-81ED-4DB2-BD59-A6C34878D82A}">
                    <a16:rowId xmlns:a16="http://schemas.microsoft.com/office/drawing/2014/main" val="2576730307"/>
                  </a:ext>
                </a:extLst>
              </a:tr>
            </a:tbl>
          </a:graphicData>
        </a:graphic>
      </p:graphicFrame>
      <p:sp>
        <p:nvSpPr>
          <p:cNvPr id="4" name="Rectangle 3">
            <a:extLst>
              <a:ext uri="{FF2B5EF4-FFF2-40B4-BE49-F238E27FC236}">
                <a16:creationId xmlns:a16="http://schemas.microsoft.com/office/drawing/2014/main" id="{366626AE-1A6D-4AE6-A65D-7F8F94483C1C}"/>
              </a:ext>
            </a:extLst>
          </p:cNvPr>
          <p:cNvSpPr/>
          <p:nvPr/>
        </p:nvSpPr>
        <p:spPr>
          <a:xfrm>
            <a:off x="7217861" y="2228286"/>
            <a:ext cx="4441009" cy="1323439"/>
          </a:xfrm>
          <a:prstGeom prst="rect">
            <a:avLst/>
          </a:prstGeom>
        </p:spPr>
        <p:txBody>
          <a:bodyPr wrap="square" lIns="91440" tIns="45720" rIns="91440" bIns="45720" anchor="t">
            <a:spAutoFit/>
          </a:bodyPr>
          <a:lstStyle/>
          <a:p>
            <a:r>
              <a:rPr lang="el-GR" sz="2000" dirty="0"/>
              <a:t>Ο Σημασιολογικός Ιστός είναι μια </a:t>
            </a:r>
            <a:r>
              <a:rPr lang="el-GR" sz="2000" b="1" dirty="0"/>
              <a:t>επέκταση </a:t>
            </a:r>
            <a:r>
              <a:rPr lang="el-GR" sz="2000" dirty="0"/>
              <a:t>του σημερινού Ιστού, που θα φέρει </a:t>
            </a:r>
            <a:r>
              <a:rPr lang="el-GR" sz="2000" b="1" dirty="0"/>
              <a:t>δομή στο ουσιαστικό περιεχόμενο των ιστοσελίδων. </a:t>
            </a:r>
            <a:endParaRPr lang="en-US" sz="2000" b="1"/>
          </a:p>
        </p:txBody>
      </p:sp>
      <p:sp>
        <p:nvSpPr>
          <p:cNvPr id="11" name="Rectangle 10">
            <a:extLst>
              <a:ext uri="{FF2B5EF4-FFF2-40B4-BE49-F238E27FC236}">
                <a16:creationId xmlns:a16="http://schemas.microsoft.com/office/drawing/2014/main" id="{50B81424-2C24-4DD8-9F43-2541D5EA5E27}"/>
              </a:ext>
            </a:extLst>
          </p:cNvPr>
          <p:cNvSpPr/>
          <p:nvPr/>
        </p:nvSpPr>
        <p:spPr>
          <a:xfrm>
            <a:off x="7423042" y="4520809"/>
            <a:ext cx="4141996" cy="707886"/>
          </a:xfrm>
          <a:prstGeom prst="rect">
            <a:avLst/>
          </a:prstGeom>
        </p:spPr>
        <p:txBody>
          <a:bodyPr wrap="square" lIns="91440" tIns="45720" rIns="91440" bIns="45720" anchor="t">
            <a:spAutoFit/>
          </a:bodyPr>
          <a:lstStyle/>
          <a:p>
            <a:r>
              <a:rPr lang="el-GR" sz="2000" dirty="0"/>
              <a:t>Ο  Ιστός θα γίνει περισσότερο</a:t>
            </a:r>
            <a:endParaRPr lang="en-US" sz="2000" b="1" dirty="0"/>
          </a:p>
          <a:p>
            <a:r>
              <a:rPr lang="el-GR" sz="2000" b="1" dirty="0" err="1"/>
              <a:t>προσβάσιμος</a:t>
            </a:r>
            <a:r>
              <a:rPr lang="el-GR" sz="2000" b="1" dirty="0"/>
              <a:t> από τις μηχανές.  </a:t>
            </a:r>
            <a:endParaRPr lang="en-US" sz="2000" b="1"/>
          </a:p>
        </p:txBody>
      </p:sp>
      <p:pic>
        <p:nvPicPr>
          <p:cNvPr id="8" name="Graphic 7" descr="Line arrow Clockwise curve">
            <a:extLst>
              <a:ext uri="{FF2B5EF4-FFF2-40B4-BE49-F238E27FC236}">
                <a16:creationId xmlns:a16="http://schemas.microsoft.com/office/drawing/2014/main" id="{F6932463-9997-4E63-A8CD-AF55A994FF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9115747" y="3600759"/>
            <a:ext cx="914400" cy="914400"/>
          </a:xfrm>
          <a:prstGeom prst="rect">
            <a:avLst/>
          </a:prstGeom>
        </p:spPr>
      </p:pic>
      <p:sp>
        <p:nvSpPr>
          <p:cNvPr id="9" name="Oval 8">
            <a:extLst>
              <a:ext uri="{FF2B5EF4-FFF2-40B4-BE49-F238E27FC236}">
                <a16:creationId xmlns:a16="http://schemas.microsoft.com/office/drawing/2014/main" id="{62E57380-4941-46F1-9080-E643888D86B3}"/>
              </a:ext>
            </a:extLst>
          </p:cNvPr>
          <p:cNvSpPr/>
          <p:nvPr/>
        </p:nvSpPr>
        <p:spPr>
          <a:xfrm>
            <a:off x="4245677" y="1939584"/>
            <a:ext cx="2802775" cy="3497679"/>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4" descr="A close up of a logo&#10;&#10;Description automatically generated">
            <a:extLst>
              <a:ext uri="{FF2B5EF4-FFF2-40B4-BE49-F238E27FC236}">
                <a16:creationId xmlns:a16="http://schemas.microsoft.com/office/drawing/2014/main" id="{016DAEEF-755C-4F40-9457-9AD4E0F8DCBF}"/>
              </a:ext>
            </a:extLst>
          </p:cNvPr>
          <p:cNvPicPr>
            <a:picLocks noChangeAspect="1"/>
          </p:cNvPicPr>
          <p:nvPr/>
        </p:nvPicPr>
        <p:blipFill>
          <a:blip r:embed="rId5"/>
          <a:stretch>
            <a:fillRect/>
          </a:stretch>
        </p:blipFill>
        <p:spPr>
          <a:xfrm>
            <a:off x="379517" y="306583"/>
            <a:ext cx="2417854" cy="563020"/>
          </a:xfrm>
          <a:prstGeom prst="rect">
            <a:avLst/>
          </a:prstGeom>
        </p:spPr>
      </p:pic>
    </p:spTree>
    <p:extLst>
      <p:ext uri="{BB962C8B-B14F-4D97-AF65-F5344CB8AC3E}">
        <p14:creationId xmlns:p14="http://schemas.microsoft.com/office/powerpoint/2010/main" val="4061834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randombar(horizontal)">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randombar(horizontal)">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id="{B62F6E66-EEE4-48E7-854C-15E3BF8FC35F}"/>
              </a:ext>
            </a:extLst>
          </p:cNvPr>
          <p:cNvSpPr>
            <a:spLocks noGrp="1"/>
          </p:cNvSpPr>
          <p:nvPr>
            <p:ph type="title"/>
          </p:nvPr>
        </p:nvSpPr>
        <p:spPr>
          <a:xfrm>
            <a:off x="534187" y="985349"/>
            <a:ext cx="11115945" cy="555583"/>
          </a:xfrm>
        </p:spPr>
        <p:txBody>
          <a:bodyPr>
            <a:normAutofit fontScale="90000"/>
          </a:bodyPr>
          <a:lstStyle/>
          <a:p>
            <a:pPr algn="ctr"/>
            <a:r>
              <a:rPr lang="el-GR" i="0" dirty="0" err="1">
                <a:latin typeface="Calibri"/>
                <a:cs typeface="Calibri"/>
              </a:rPr>
              <a:t>Προσβάσιμος</a:t>
            </a:r>
            <a:r>
              <a:rPr lang="el-GR" i="0" dirty="0">
                <a:latin typeface="Calibri"/>
                <a:cs typeface="Calibri"/>
              </a:rPr>
              <a:t> Ιστός από τις μηχανές</a:t>
            </a:r>
            <a:endParaRPr lang="en-US" i="0">
              <a:latin typeface="Calibri"/>
              <a:cs typeface="Calibri"/>
            </a:endParaRPr>
          </a:p>
        </p:txBody>
      </p:sp>
      <p:pic>
        <p:nvPicPr>
          <p:cNvPr id="1026" name="Picture 2" descr="data:image/png;base64,iVBORw0KGgoAAAANSUhEUgAAATYAAACiCAMAAAD84hF6AAABKVBMVEX///9NvevV4OA/uurR3d3d5ub19vb7/PyVzfTr8PDY6vrX4uInJzPj6urY7/rl9Pv0+/5UtvC9w8S64/eH0PBwye52f4SGj5To7u6osLHL0NDEycrj5eWxuLlKUlu8wsNbZGuZo6YAAADH0tJ9xPOc2PM8ru7a2tzf8fy94PjE4/luv/Kv2veq3fSLyvRIse8xMTxpaXBDQ0wAABiy2/dhuPCdnaEcHCqi1PZ4eH4AABuOl5uBio+bpahfxO0AAA41N0ETEyQpp+2fsb1yhJJ+laSBgYfD3eex1eaax+JdZW0/jr43bZItldNkXV40Xn0Xd7BWboOIr8dHWGoAkulhj7BPe5tFPECDvOVMa4cAW5SVorFFTVcpbY08gaFJrNY+lbogEBtqt9ixwrVsAAATZElEQVR4nN2d+2PqNpbHVS7YBhNs505DAANJcHnYFALBYG6S5tGZdJudbWd2d7o720zbmf//j1jJNsEvyTKWxZ35/kBegE8+lnSOpKMDEKspEgAnCWmWiJ+NJQCcl0tklXlZm2pIhZMhQqol5+CkVKrIUBUZ/ixXwkK/K/NqbmV4eRnZUkqwxP0dJ0ME3xL33y8lICmdQGzlbf/2dvA6kEvy6VlYHZknNrl7Vn7tXDbhReXbsCF3yFp+rU2+bHYW5bMWuupd2JJLeYft7vT+fnBWhtg6d82g7gZ8sfXvymeDe2SYfB8ypHnLGVvrFgJpdtFVb8OWtHbYSvJn00llXCf1ugsnQ4RUS1xsKeMfP2wp+mxcgo9NxoszNpIhXLERkXjYSFxOeGIjcRFlnthOSH/2sEFrGhipQOSJTQAqzhIYYPLEJgIFb0llh+0DRh95Y2vgLOGO7WuMId8EsH2RrGNgw1iCsJU5GeJjS7bky386bN/Np1wM+RfDVgGTuaQWb8i/HDYATM1QijaEGttn7RIgtC8CLqFmW7ViDRFpXYKCEf8AJMGIb39/+fs/BD3peDYssq/WJBliS7LEVQAbXmKp1CjOwpDKyXG33tXhQxOcywFDTc2eFGKEIg2tWqlEXGN8x/bRUwOct0MSITZZ0gruFL4QNsW3RAWjdyNe+u22PmpXL7ftwLMVZz5jfUPVlaZNVG9sG+8sEcNI9PjY9jugd0JC2MqiOtOKubVhBce2Bmi/G7Fot++Xi/VZJzrjqRlzy2TWW+F9mDuuuwmFuyoII9FjnhRii8kb20RnvmJlHlYBT/oh2I62AFxvNpuXs7tmrBcrjmZP85NTa9Jw/z4hT5rw5gnYhJDA3iVMCw+ZwtjEnQ1iq3W+qdchto7QTniZsrLm9mp8+HVr0nxoBFttBFsYiZiEbdQKSQh60gnsEocbl6axIYewdd+N6J716rC19SoL7IuVFeyvTi1rRKcqpmQPjUmkPYSxiWEk7WytzbWuKM8vOkPLLCW3NniDRy+LxcNj5Y4YCinmzJrPjSndaKeYUwM+26klPDt7axOJ2KBMW4venLwSTXs4FbGdFFra7Hfbo1JpS/FmjYlkz+eaZTiT2jjS+kRVqZkrybC04dCerbB+mBrbuycldVJf6tRiMQrv3m1iDWfewBT2pP2AGdu77hpU5QH9u8LuN5Wk2cywLFvT5vP5EGluGxLEqajkrd+wJyV00n0EnNbadv+rJuUYhHcaT7X5/n2CswQ11O5b+lpYt5p3+a9IJRebikHy3tqIITF2UdyEg/B0fPiOPXSAw3CrJS1Fd+Gfee7Kn5P+vNuCqeBF2oJB/ktzDgjVTcce2k60uZbjG47vOkEbbRx35clIILZqOSaICkn2fyS2KNGcwQFYMsdUox0ckx1rCF1+Uqggxy2RQ19J+yIsJXrXS7Bnpyp8Ukw1B/0S2P6PqZdBMGY2ojedNJKGW1EdmyvH0IZzazZRsIBjhgBDdb+qFqAyhJlsdF0rAQ0JSU1yv1gZo0d1XDOdmWVbBvRgBvRhSLYNPZkNPdjUTAqRUqT5Bs4zvzKXzBl8ELWMr/KxTZyDr4taiKd8jWRnOWdsc3SDD8Wm2Mztyaix5X+jcdhB2Ms00OOh2DgbmyBnt16VdbzIJ7exHY7NKX6xiKz3+zZjEFtTazJzvxyMTT1yL1XfDXcKXHqJaeh9ORgbmHP0+Qna+yRTIj2PrSS/jx2OzeGxFo6X9j6iKRbpeUyl7rz24diO60v3fTT4bdHSdsPo4dh8n3IkSYEBjVvgtprtvsuBjetQHNUw8L3N6f6p+4vmwHbMXjoNphfxun/aPtLJge2YvTTY2IImFSkncJk82HLMS3NqGs5l4zK41YKk8mAL33OeilyYRwipPgcvkgubwSf/I6ZZJGQ0OEyvhqFr5MJWMxjYk11K1OZV8fmnVngKngvbkXqpFl3yKH6eMJuFf86H7SjLIJNZ7FdF3z4n2q3yYVM5r6y610xgZBU7uE1ikPJhO4ZT0BIQFTu4xanlxTbmt/rgy0kKFgudzSdQy4stPjwXrHGyvQUu0TtJc8i82Mz4+Fyk1GEyH6mwaamU2J/yYuMcgyQNbEiNoiJIO7lZ5MY25XPUyZOBXVEu5u4pQ0wrzo2NZ3Nz8CPCrAiXbj7jRu782GbcVitXhAW+Mfteqlr498yPjVvIaxJNZW6FOSQ04PzYgMGnuZlkMIx7aU0jhggMsPFpbrWUqzANvMd2SoYEA2xcZlhm6lIkuyV6U0tNK2GBjUNzm6Zv90zZrMagg5XpMx8W2IpvbhKFn2QwL21MLZtujGSCjdzchJMUpR7ltai2ptITtqp4G+Tv/u3777+nPozCBBu5uclpRYFK5CuqGl33q6VNj0VieSJUaoc6b5oNttjqflCyX7HOq04XT0hPwWYOaRdZhileQ9xVrHOvmpAaT1+DhQ02YnOT5f7boNe6fHUr1l2ElYoteQUiUWnTY7Es378O3gZnd5CRvA0bclY5AjaFMLrJ8uCydNk5vUfY+pch3ctkbEqWoihpHh1iO70v35ZbqGKd3A1b0s1UlosRNiDhs93k0r5IV6yGF7m1OdlWQVOmx2I5zRLu2AgLIQe7hHHW+jspyTxkl3AcbCtsQgjEVsF7/goOm2pkT8AixyAIG8ES+RjY8JOblJJ0J4nY1Nn8gBiaPDEVyYfz0gwNiRm2Gs5kuVQF6keMVFBNwibhllVTZJOam1gu74uJxATSisUEJfz7KJth+GQyG7POj7ApuEJJEFs5ik0xng+dXzZIzc3F9hFnSQZs1UXvj0l1IAjCY8PFvB42TDGsOLaapuVYwCPt/PnYki35gh7baDkC84zFnQipixj/nwXbWBrmqyVGSoJihE1Ywof/+GHZyWQXHpuYHIRQY4PM7EneDD/C6MYI28vI9aTCYp3BLFKi7CpxMk2FDZ2Ot1hUwyA4U0bYUKEWNwDpZXALxPzixN3fNGylkns6nlUFLHz2kYvNzItthBqZi21EU3vEFxGbktRNETagYgTdUqmceDr+UOGXK11sIt4SOmztFnpEFxHe6K0iZ7Mn5QO52PCKByA5hZ2ZutgIosOmv0Cb1z+uRc83UCrlEMA83nDccPcrTw3Q7p8G1CkAG8Yz+dgaviUK6AQN6bepx7ZXoG+eNjdLQceXo4opBVtCIlUw3P0I9FB5vVEB2MAEY6I/tnkaB0oO+oX+KLG1uq+ber3+dLvNEPKmHTmRYqsWAZcAscXEHhtuehx0CR8ShlPacPcFUavXN83zU502Xko9qRPLQAtjE/SgqoVgw0yPI9jOo5bQYKu+LJevHrbr15dWs7elmy6kYmtEF73C2DrdoPqFYMPkV0Sw9UOWdKiwtR47QFjXEbfNdRcRGzHCBmaRbsq/k2K8AoNOCm/zdttd9CC35Utr2aK2iOI4XWSrKYytyqGT7qp1RBScJRzaScG2XX3TW0/1p05rAbbU8ysKbJGTA8FZQrSTdgvCBpJqZHutzZ8UHNZJ4UwU9ASw/lR/6IDOln5+RXN4cxW61zJaU92V54k/OXGZMreSDn2EZgkJr6HB1llX4ZRK6F2hiVUPtF8o7aE68xqqiiqXZIKbFuVCsCV1U5H8gTICzV5CfwR6uv99e0s/UaA7KvwcuJtywu5aeJ+N8tLZFC9oK6Z+aBBV3FZdui5UWMPeCvTUp3uiwzYO7PR6H5ZVwe/7FVSxLn6EoULY8Ssj+4g7NHutFyKoLrpZjKE8mO5En8a8NHqqarFdU1JyTcEFpmjP80cr2xvcsQEpuhxDyl0r+OA/LTY1ktN/BGyxW0fMESk2JZS6esT4OfTjMbCFywKk5DoQt1hzi77oxiRk5TGwgUaoCZHPsxVbmCtDrZJZ8KlHwRY+bpRyzKnQU1BZSrwE94mPgw0EPhUm7XxRoZXVMlXGCRTPOBI2MHy/bloOOHYxnYUyYVP3swXjuwKMyWRCKpUiD91lq8Ok+L5s9MOf/nykoow7j47bYdgrafrPShnLV3lHpdYLgUdBnWSZnkenOE6fWL6AjbJW/UKHQNdrAP7z8TVTrglDOWhrgaraHOYkPgNlLpbmGFW0n2g09FfaxSnWQqV2qAaucWGV/LLXmJv9ES2BIk/6Sr/2zlaWQxmV4Q/j59QBpfn+C8WcCJvwxN4eOllzSi9JfeQmow7AtjAkP267yJjxyk7/TdmMEpN/GOgQbMCQ9L98CwOQRcaMV2ZypjblGQfyifyDdQC29Qj8dPP3m+sRWBJzj4oTmgBQnhMkVc3IoQOwVbejG7SNvRxlyGxiKvdoEy03o4ilkKzYRtttf/3mZk1srnVh1O3w+gDdvfzw36aMZovglg2bsN3q1e5r3UvRWSy269b6lb1RKdptYlmU/Y/utHQmZcPWgTMDUW/3vNb2P83b/hFmpvu9mBnl4dQZ8xo2mTvpS++uu35E2P48PNdbb7Q7i+wUiMUSi7ElaMq6lG9GbOstDNVuX3T00asvP8N/YNRka0+6QhtYK8ppZ+2Z7dJDRmzopjVbQH+ob3rgh++ezW6mXVkGGoe3pMaUPNQh0+WQ7AGI0IMPi4erPtC3YP4jS2NoFJ0uqUPKCcOMZeXGA+K2HmpyI/TRdtCJGpyLgCZMzjEVAGMaD9mV9DsA22jpuwF3BWla3KJWgsykuyTRDvgSqRhZJh3y4QT64s2108tIHz/z+1iPyB73TrVnShyKzWjX+bDPdHCp3fopmyptL8kvXJVEVaP9N2pzJkk1h34URrXb2y9SOpw6KuG8vURduAyCyx+MHIqt3w2OJ+NnHp+SZZMu0qA/Wd6w5/nM7W9//t9cb/Auo/gP4LFSHKFBXylPkZ7zbL11F3/9v6s1kzWMWtGewUqNVxvPGSIM0x7mqH85lvrXGyZr26JhFTnCUS3nzrJUA1JNY2gccsJ6dLtYfg9nS1dsFrdrDOPJiETK0UghVzyNaezYmjWtZXGuwuLqdf0zcgnrK0brGM6cMqPmPK08UThbWaENzFB9uGzDfaXkfeA5TnJkCKs+oYx8z5MuepkuhZdCKKUcFCodVnIfSvF8/VI0Sx9f1TpJEu29QxJQWS7PFowh4Rso1t0T9R424YpZZkKNaqlBLpUH8qAMH6Ct5UFY0cMNWee9qoGrmBOXUJYHA9cWZEnEkIQs/ea1+8WP27YZDjynaUUxxMly/3Hw2Lq9QHWvzt56Qb2FW1tjmL3Uj2LRuiehXDk76y7Lb/ewxQ16YUOacWx++/KxdZhusDup4wtsbafyaXnQcVvbaUidUGs7cL1nrNGVu/FaG7IFWdIJWzKIYWs/eUOdj03/xHRxW5RSPJ83tqWXHFxlHOADGlsWxRgneCUHS3hLQthavhPwsVU/Mc5LUB3iGEdXctAc5tpzUoz0qlRCasnBELa1h230819cXoxbm6sVoSw1xHZexercxTYZzvLGz6o0d8jvgVob3pBqJYLt9BE+VHs3qAIGBNf+VMTOnanZmNstkw+0nZdkaZjyD9NJnGhJR3jfBbER55ZyGFsVRrhC3dvvfNBBk1XgFpGCqYTuHoH+HUaoUFKZ3QxXmc0lbEACsYngI8aQr1A0HPakvS3YPvnb6xfgprgNKNPWprF2szs5/uGL5JKDjA+lmsYcM2C42L7CVBz8Mo5tdNW9ru+0fWRqZUTqKkYOYTv92y+//g1blou1EaalOQltzseWXJUrARtofXqnVr8pOr9Pndi2M96Pn5WSsP72w68QHC9swG1zxirS8LNh6y+Wj0/v1Da99UurcHK1mWZP3a4itC7LnY4Kjf31F47YoJSpBdEF+msWbKef6i+no86+k15stxc3N8VnMKumNbdn5vike7doXvzGHxvSeGXNLcn02JGwRca29dVaBKKX/+JqiRyC0H3q8chVU2vOn366fXl82vz9H1/+9I8vY/qmYGy+EYY2NxxTKUFsX8eNcBXypK0r2B9Hn5annY0XgGwWy6smHHfEi0cueVfCSG/ePqIRtY8p81I4Nk+K6Uhyifg/v2PTr07h1P1qDToPTbcG18V2Mxotr9GflxnKM+aQvj7Zwlt2ve37vxBD4oYN+J10r6ghe2wCqqgDqelXLeCObtdg/SCAbR320Cqf1O+WcNJ7eH38q9tDv2mATiuoLndsX3/jdUpRCBmCvGTIky4WMN59AcB1pk86uLgD4IJfNularJRP9bPffnQH3o9AOA9K4I5t5xJEUA1ZIoaxncOZ1QjtHywgt80bjEceUefldjij02l15W3pFzdqS6xmdixsMQWxtZbwjj+iF/UeHh4hvhHspWDLZ2BD0uVLOLb+9puPLV7g8kjYxJAh7WoY2wvsn00Pku42sfZG9JocL8lyFdz50dFHMOoH1TkittOQJXoY26IJsQV3D9wfRlf8jhiklRz8LDspcq2t6/3fRu7+srDgly0fxvZ5dNIPaZ0USd9vKbcfuKd7u9j8WLwBO2mw0jD/TrqbJaBOGrRET1gBWXgBh77YXPE/TiuTi4SdHyvcjSlmaNVrY/q6y//UFNpLEESshBJPbBW8IeJJvAjc6OGV/xEWXxBbmSCu2EiWwD/GukV1cXW96Ce9WeGqRj+pMCpuJ1VP0ixJ6MN6d32sshT/PPp/JWcz9Vir3BUAAAAASUVORK5CYII=">
            <a:extLst>
              <a:ext uri="{FF2B5EF4-FFF2-40B4-BE49-F238E27FC236}">
                <a16:creationId xmlns:a16="http://schemas.microsoft.com/office/drawing/2014/main" id="{067EA360-30A2-4C67-97FB-F867ACC2317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34187" y="2910046"/>
            <a:ext cx="4306754" cy="225062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AE7E4D9-F670-4FA7-8886-FD73BB24E406}"/>
              </a:ext>
            </a:extLst>
          </p:cNvPr>
          <p:cNvSpPr/>
          <p:nvPr/>
        </p:nvSpPr>
        <p:spPr>
          <a:xfrm>
            <a:off x="381825" y="2248635"/>
            <a:ext cx="4949070" cy="400110"/>
          </a:xfrm>
          <a:prstGeom prst="rect">
            <a:avLst/>
          </a:prstGeom>
        </p:spPr>
        <p:txBody>
          <a:bodyPr wrap="square" lIns="91440" tIns="45720" rIns="91440" bIns="45720" anchor="t">
            <a:spAutoFit/>
          </a:bodyPr>
          <a:lstStyle/>
          <a:p>
            <a:r>
              <a:rPr lang="el-GR" sz="2000" dirty="0">
                <a:latin typeface="Calibri"/>
                <a:cs typeface="Calibri"/>
              </a:rPr>
              <a:t>Πώς βλέπουν οι μηχανές τον Παγκόσμιο Ιστό:</a:t>
            </a:r>
            <a:endParaRPr lang="en-US" sz="2000">
              <a:latin typeface="Calibri"/>
              <a:cs typeface="Calibri"/>
            </a:endParaRPr>
          </a:p>
        </p:txBody>
      </p:sp>
      <p:sp>
        <p:nvSpPr>
          <p:cNvPr id="10" name="Rectangle 9">
            <a:extLst>
              <a:ext uri="{FF2B5EF4-FFF2-40B4-BE49-F238E27FC236}">
                <a16:creationId xmlns:a16="http://schemas.microsoft.com/office/drawing/2014/main" id="{A49A24FB-D49A-4393-9B33-C0626B94110C}"/>
              </a:ext>
            </a:extLst>
          </p:cNvPr>
          <p:cNvSpPr/>
          <p:nvPr/>
        </p:nvSpPr>
        <p:spPr>
          <a:xfrm>
            <a:off x="5535011" y="2248635"/>
            <a:ext cx="4630767" cy="400110"/>
          </a:xfrm>
          <a:prstGeom prst="rect">
            <a:avLst/>
          </a:prstGeom>
        </p:spPr>
        <p:txBody>
          <a:bodyPr wrap="square" lIns="91440" tIns="45720" rIns="91440" bIns="45720" anchor="t">
            <a:spAutoFit/>
          </a:bodyPr>
          <a:lstStyle/>
          <a:p>
            <a:r>
              <a:rPr lang="el-GR" sz="2000" dirty="0">
                <a:latin typeface="Calibri"/>
                <a:cs typeface="Calibri"/>
              </a:rPr>
              <a:t>Πώς θα θέλαμε να τον βλέπουν:</a:t>
            </a:r>
            <a:endParaRPr lang="en-US" sz="2000">
              <a:latin typeface="Calibri"/>
              <a:cs typeface="Calibri"/>
            </a:endParaRPr>
          </a:p>
        </p:txBody>
      </p:sp>
      <p:pic>
        <p:nvPicPr>
          <p:cNvPr id="2" name="Picture 1">
            <a:extLst>
              <a:ext uri="{FF2B5EF4-FFF2-40B4-BE49-F238E27FC236}">
                <a16:creationId xmlns:a16="http://schemas.microsoft.com/office/drawing/2014/main" id="{61FC7EE3-E87D-45CD-929D-FD1C118DF2BD}"/>
              </a:ext>
            </a:extLst>
          </p:cNvPr>
          <p:cNvPicPr>
            <a:picLocks noChangeAspect="1"/>
          </p:cNvPicPr>
          <p:nvPr/>
        </p:nvPicPr>
        <p:blipFill>
          <a:blip r:embed="rId4"/>
          <a:stretch>
            <a:fillRect/>
          </a:stretch>
        </p:blipFill>
        <p:spPr>
          <a:xfrm>
            <a:off x="5643376" y="2834367"/>
            <a:ext cx="5555795" cy="3675733"/>
          </a:xfrm>
          <a:prstGeom prst="rect">
            <a:avLst/>
          </a:prstGeom>
        </p:spPr>
      </p:pic>
      <p:pic>
        <p:nvPicPr>
          <p:cNvPr id="3" name="Picture 2">
            <a:extLst>
              <a:ext uri="{FF2B5EF4-FFF2-40B4-BE49-F238E27FC236}">
                <a16:creationId xmlns:a16="http://schemas.microsoft.com/office/drawing/2014/main" id="{08DF4012-BDCF-40A9-B70A-B674B25D73FF}"/>
              </a:ext>
            </a:extLst>
          </p:cNvPr>
          <p:cNvPicPr>
            <a:picLocks noChangeAspect="1"/>
          </p:cNvPicPr>
          <p:nvPr/>
        </p:nvPicPr>
        <p:blipFill>
          <a:blip r:embed="rId5"/>
          <a:stretch>
            <a:fillRect/>
          </a:stretch>
        </p:blipFill>
        <p:spPr>
          <a:xfrm>
            <a:off x="6314739" y="2910046"/>
            <a:ext cx="4480030" cy="3196426"/>
          </a:xfrm>
          <a:prstGeom prst="rect">
            <a:avLst/>
          </a:prstGeom>
          <a:effectLst>
            <a:outerShdw blurRad="50800" dist="38100" dir="2700000" algn="tl" rotWithShape="0">
              <a:prstClr val="black"/>
            </a:outerShdw>
          </a:effectLst>
        </p:spPr>
      </p:pic>
      <p:pic>
        <p:nvPicPr>
          <p:cNvPr id="4" name="Picture 3">
            <a:extLst>
              <a:ext uri="{FF2B5EF4-FFF2-40B4-BE49-F238E27FC236}">
                <a16:creationId xmlns:a16="http://schemas.microsoft.com/office/drawing/2014/main" id="{FE17D410-BF3F-428E-93A8-0F6915C1B986}"/>
              </a:ext>
            </a:extLst>
          </p:cNvPr>
          <p:cNvPicPr>
            <a:picLocks noChangeAspect="1"/>
          </p:cNvPicPr>
          <p:nvPr/>
        </p:nvPicPr>
        <p:blipFill>
          <a:blip r:embed="rId6"/>
          <a:stretch>
            <a:fillRect/>
          </a:stretch>
        </p:blipFill>
        <p:spPr>
          <a:xfrm>
            <a:off x="7267830" y="3674781"/>
            <a:ext cx="3752850" cy="2781300"/>
          </a:xfrm>
          <a:prstGeom prst="rect">
            <a:avLst/>
          </a:prstGeom>
          <a:effectLst>
            <a:outerShdw blurRad="50800" dist="38100" dir="2700000" algn="tl" rotWithShape="0">
              <a:prstClr val="black"/>
            </a:outerShdw>
          </a:effectLst>
        </p:spPr>
      </p:pic>
      <p:sp>
        <p:nvSpPr>
          <p:cNvPr id="6" name="Rectangle 5">
            <a:extLst>
              <a:ext uri="{FF2B5EF4-FFF2-40B4-BE49-F238E27FC236}">
                <a16:creationId xmlns:a16="http://schemas.microsoft.com/office/drawing/2014/main" id="{3025301E-94E1-4077-8CF5-05E59D68D0D1}"/>
              </a:ext>
            </a:extLst>
          </p:cNvPr>
          <p:cNvSpPr/>
          <p:nvPr/>
        </p:nvSpPr>
        <p:spPr>
          <a:xfrm>
            <a:off x="8978080" y="2297850"/>
            <a:ext cx="2806840" cy="338554"/>
          </a:xfrm>
          <a:prstGeom prst="rect">
            <a:avLst/>
          </a:prstGeom>
          <a:ln>
            <a:noFill/>
          </a:ln>
        </p:spPr>
        <p:txBody>
          <a:bodyPr wrap="square" lIns="91440" tIns="45720" rIns="91440" bIns="45720" anchor="t">
            <a:spAutoFit/>
          </a:bodyPr>
          <a:lstStyle/>
          <a:p>
            <a:r>
              <a:rPr lang="el-GR" sz="1600" dirty="0">
                <a:solidFill>
                  <a:srgbClr val="FFC000"/>
                </a:solidFill>
              </a:rPr>
              <a:t>Όπως τον βλέπουμε εμείς</a:t>
            </a:r>
            <a:endParaRPr lang="en-US" sz="1600" dirty="0">
              <a:solidFill>
                <a:srgbClr val="FFC000"/>
              </a:solidFill>
            </a:endParaRPr>
          </a:p>
        </p:txBody>
      </p:sp>
      <p:pic>
        <p:nvPicPr>
          <p:cNvPr id="7" name="Content Placeholder 4" descr="A close up of a logo&#10;&#10;Description automatically generated">
            <a:extLst>
              <a:ext uri="{FF2B5EF4-FFF2-40B4-BE49-F238E27FC236}">
                <a16:creationId xmlns:a16="http://schemas.microsoft.com/office/drawing/2014/main" id="{EF3309C4-5C22-4993-A1D2-6B7943B53A18}"/>
              </a:ext>
            </a:extLst>
          </p:cNvPr>
          <p:cNvPicPr>
            <a:picLocks noChangeAspect="1"/>
          </p:cNvPicPr>
          <p:nvPr/>
        </p:nvPicPr>
        <p:blipFill>
          <a:blip r:embed="rId7"/>
          <a:stretch>
            <a:fillRect/>
          </a:stretch>
        </p:blipFill>
        <p:spPr>
          <a:xfrm>
            <a:off x="379517" y="306583"/>
            <a:ext cx="2417854" cy="563020"/>
          </a:xfrm>
          <a:prstGeom prst="rect">
            <a:avLst/>
          </a:prstGeom>
        </p:spPr>
      </p:pic>
    </p:spTree>
    <p:extLst>
      <p:ext uri="{BB962C8B-B14F-4D97-AF65-F5344CB8AC3E}">
        <p14:creationId xmlns:p14="http://schemas.microsoft.com/office/powerpoint/2010/main" val="1364524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25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25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25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fltVal val="0"/>
                                          </p:val>
                                        </p:tav>
                                        <p:tav tm="100000">
                                          <p:val>
                                            <p:strVal val="#ppt_w"/>
                                          </p:val>
                                        </p:tav>
                                      </p:tavLst>
                                    </p:anim>
                                    <p:anim calcmode="lin" valueType="num">
                                      <p:cBhvr>
                                        <p:cTn id="24" dur="500" fill="hold"/>
                                        <p:tgtEl>
                                          <p:spTgt spid="3"/>
                                        </p:tgtEl>
                                        <p:attrNameLst>
                                          <p:attrName>ppt_h</p:attrName>
                                        </p:attrNameLst>
                                      </p:cBhvr>
                                      <p:tavLst>
                                        <p:tav tm="0">
                                          <p:val>
                                            <p:fltVal val="0"/>
                                          </p:val>
                                        </p:tav>
                                        <p:tav tm="100000">
                                          <p:val>
                                            <p:strVal val="#ppt_h"/>
                                          </p:val>
                                        </p:tav>
                                      </p:tavLst>
                                    </p:anim>
                                    <p:anim calcmode="lin" valueType="num">
                                      <p:cBhvr>
                                        <p:cTn id="25" dur="500" fill="hold"/>
                                        <p:tgtEl>
                                          <p:spTgt spid="3"/>
                                        </p:tgtEl>
                                        <p:attrNameLst>
                                          <p:attrName>style.rotation</p:attrName>
                                        </p:attrNameLst>
                                      </p:cBhvr>
                                      <p:tavLst>
                                        <p:tav tm="0">
                                          <p:val>
                                            <p:fltVal val="90"/>
                                          </p:val>
                                        </p:tav>
                                        <p:tav tm="100000">
                                          <p:val>
                                            <p:fltVal val="0"/>
                                          </p:val>
                                        </p:tav>
                                      </p:tavLst>
                                    </p:anim>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ppt_w</p:attrName>
                                        </p:attrNameLst>
                                      </p:cBhvr>
                                      <p:tavLst>
                                        <p:tav tm="0">
                                          <p:val>
                                            <p:fltVal val="0"/>
                                          </p:val>
                                        </p:tav>
                                        <p:tav tm="100000">
                                          <p:val>
                                            <p:strVal val="#ppt_w"/>
                                          </p:val>
                                        </p:tav>
                                      </p:tavLst>
                                    </p:anim>
                                    <p:anim calcmode="lin" valueType="num">
                                      <p:cBhvr>
                                        <p:cTn id="32" dur="500" fill="hold"/>
                                        <p:tgtEl>
                                          <p:spTgt spid="4"/>
                                        </p:tgtEl>
                                        <p:attrNameLst>
                                          <p:attrName>ppt_h</p:attrName>
                                        </p:attrNameLst>
                                      </p:cBhvr>
                                      <p:tavLst>
                                        <p:tav tm="0">
                                          <p:val>
                                            <p:fltVal val="0"/>
                                          </p:val>
                                        </p:tav>
                                        <p:tav tm="100000">
                                          <p:val>
                                            <p:strVal val="#ppt_h"/>
                                          </p:val>
                                        </p:tav>
                                      </p:tavLst>
                                    </p:anim>
                                    <p:anim calcmode="lin" valueType="num">
                                      <p:cBhvr>
                                        <p:cTn id="33" dur="500" fill="hold"/>
                                        <p:tgtEl>
                                          <p:spTgt spid="4"/>
                                        </p:tgtEl>
                                        <p:attrNameLst>
                                          <p:attrName>style.rotation</p:attrName>
                                        </p:attrNameLst>
                                      </p:cBhvr>
                                      <p:tavLst>
                                        <p:tav tm="0">
                                          <p:val>
                                            <p:fltVal val="90"/>
                                          </p:val>
                                        </p:tav>
                                        <p:tav tm="100000">
                                          <p:val>
                                            <p:fltVal val="0"/>
                                          </p:val>
                                        </p:tav>
                                      </p:tavLst>
                                    </p:anim>
                                    <p:animEffect transition="in" filter="fade">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p:cTn id="39" dur="250" fill="hold"/>
                                        <p:tgtEl>
                                          <p:spTgt spid="6"/>
                                        </p:tgtEl>
                                        <p:attrNameLst>
                                          <p:attrName>ppt_w</p:attrName>
                                        </p:attrNameLst>
                                      </p:cBhvr>
                                      <p:tavLst>
                                        <p:tav tm="0">
                                          <p:val>
                                            <p:fltVal val="0"/>
                                          </p:val>
                                        </p:tav>
                                        <p:tav tm="100000">
                                          <p:val>
                                            <p:strVal val="#ppt_w"/>
                                          </p:val>
                                        </p:tav>
                                      </p:tavLst>
                                    </p:anim>
                                    <p:anim calcmode="lin" valueType="num">
                                      <p:cBhvr>
                                        <p:cTn id="40" dur="250" fill="hold"/>
                                        <p:tgtEl>
                                          <p:spTgt spid="6"/>
                                        </p:tgtEl>
                                        <p:attrNameLst>
                                          <p:attrName>ppt_h</p:attrName>
                                        </p:attrNameLst>
                                      </p:cBhvr>
                                      <p:tavLst>
                                        <p:tav tm="0">
                                          <p:val>
                                            <p:fltVal val="0"/>
                                          </p:val>
                                        </p:tav>
                                        <p:tav tm="100000">
                                          <p:val>
                                            <p:strVal val="#ppt_h"/>
                                          </p:val>
                                        </p:tav>
                                      </p:tavLst>
                                    </p:anim>
                                    <p:animEffect transition="in" filter="fade">
                                      <p:cBhvr>
                                        <p:cTn id="41"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id="{B62F6E66-EEE4-48E7-854C-15E3BF8FC35F}"/>
              </a:ext>
            </a:extLst>
          </p:cNvPr>
          <p:cNvSpPr>
            <a:spLocks noGrp="1"/>
          </p:cNvSpPr>
          <p:nvPr>
            <p:ph type="title"/>
          </p:nvPr>
        </p:nvSpPr>
        <p:spPr>
          <a:xfrm>
            <a:off x="765681" y="985349"/>
            <a:ext cx="10652958" cy="555583"/>
          </a:xfrm>
        </p:spPr>
        <p:txBody>
          <a:bodyPr>
            <a:normAutofit fontScale="90000"/>
          </a:bodyPr>
          <a:lstStyle/>
          <a:p>
            <a:pPr algn="ctr"/>
            <a:r>
              <a:rPr lang="el-GR" i="0" dirty="0">
                <a:latin typeface="Calibri"/>
                <a:cs typeface="Calibri"/>
              </a:rPr>
              <a:t>Ανάγκη για Σημασιολογική Πληροφορία</a:t>
            </a:r>
          </a:p>
        </p:txBody>
      </p:sp>
      <p:sp>
        <p:nvSpPr>
          <p:cNvPr id="64" name="Content Placeholder 8">
            <a:extLst>
              <a:ext uri="{FF2B5EF4-FFF2-40B4-BE49-F238E27FC236}">
                <a16:creationId xmlns:a16="http://schemas.microsoft.com/office/drawing/2014/main" id="{FE9B5242-1A9E-499E-B805-E7E9A04A43E6}"/>
              </a:ext>
            </a:extLst>
          </p:cNvPr>
          <p:cNvSpPr>
            <a:spLocks noGrp="1"/>
          </p:cNvSpPr>
          <p:nvPr>
            <p:ph idx="1"/>
          </p:nvPr>
        </p:nvSpPr>
        <p:spPr>
          <a:xfrm>
            <a:off x="534186" y="2099966"/>
            <a:ext cx="11115945" cy="3894430"/>
          </a:xfrm>
        </p:spPr>
        <p:txBody>
          <a:bodyPr vert="horz" lIns="91440" tIns="45720" rIns="91440" bIns="45720" rtlCol="0" anchor="t">
            <a:normAutofit/>
          </a:bodyPr>
          <a:lstStyle/>
          <a:p>
            <a:pPr marL="0" indent="0">
              <a:buNone/>
            </a:pPr>
            <a:r>
              <a:rPr lang="el-GR" dirty="0">
                <a:latin typeface="Calibri"/>
                <a:cs typeface="Calibri"/>
              </a:rPr>
              <a:t>Η Σημασιολογική Πληροφορία υπάρχει, </a:t>
            </a:r>
            <a:r>
              <a:rPr lang="el-GR" b="1" dirty="0">
                <a:latin typeface="Calibri"/>
                <a:cs typeface="Calibri"/>
              </a:rPr>
              <a:t>οι μηχανές δεν το γνωρίζουν</a:t>
            </a:r>
            <a:r>
              <a:rPr lang="el-GR" dirty="0">
                <a:latin typeface="Calibri"/>
                <a:cs typeface="Calibri"/>
              </a:rPr>
              <a:t>!</a:t>
            </a:r>
            <a:endParaRPr lang="en-US">
              <a:latin typeface="Calibri"/>
              <a:cs typeface="Calibri"/>
            </a:endParaRPr>
          </a:p>
        </p:txBody>
      </p:sp>
      <p:pic>
        <p:nvPicPr>
          <p:cNvPr id="3" name="Picture 2" descr="A picture containing fruit, flower&#10;&#10;Description automatically generated">
            <a:extLst>
              <a:ext uri="{FF2B5EF4-FFF2-40B4-BE49-F238E27FC236}">
                <a16:creationId xmlns:a16="http://schemas.microsoft.com/office/drawing/2014/main" id="{A4320D38-C2F6-42D7-97F1-E655E0922501}"/>
              </a:ext>
            </a:extLst>
          </p:cNvPr>
          <p:cNvPicPr>
            <a:picLocks noChangeAspect="1"/>
          </p:cNvPicPr>
          <p:nvPr/>
        </p:nvPicPr>
        <p:blipFill>
          <a:blip r:embed="rId3"/>
          <a:stretch>
            <a:fillRect/>
          </a:stretch>
        </p:blipFill>
        <p:spPr>
          <a:xfrm>
            <a:off x="7169424" y="2643282"/>
            <a:ext cx="4285636" cy="3894431"/>
          </a:xfrm>
          <a:prstGeom prst="rect">
            <a:avLst/>
          </a:prstGeom>
        </p:spPr>
      </p:pic>
      <p:pic>
        <p:nvPicPr>
          <p:cNvPr id="4" name="Picture 3">
            <a:extLst>
              <a:ext uri="{FF2B5EF4-FFF2-40B4-BE49-F238E27FC236}">
                <a16:creationId xmlns:a16="http://schemas.microsoft.com/office/drawing/2014/main" id="{20CE1FF1-92FA-4154-B31B-F5ABDBED958E}"/>
              </a:ext>
            </a:extLst>
          </p:cNvPr>
          <p:cNvPicPr>
            <a:picLocks noChangeAspect="1"/>
          </p:cNvPicPr>
          <p:nvPr/>
        </p:nvPicPr>
        <p:blipFill>
          <a:blip r:embed="rId4"/>
          <a:stretch>
            <a:fillRect/>
          </a:stretch>
        </p:blipFill>
        <p:spPr>
          <a:xfrm>
            <a:off x="865119" y="2912851"/>
            <a:ext cx="2065880" cy="2605945"/>
          </a:xfrm>
          <a:prstGeom prst="rect">
            <a:avLst/>
          </a:prstGeom>
        </p:spPr>
      </p:pic>
      <p:pic>
        <p:nvPicPr>
          <p:cNvPr id="9" name="Picture 8" descr="A close up of a logo&#10;&#10;Description automatically generated">
            <a:extLst>
              <a:ext uri="{FF2B5EF4-FFF2-40B4-BE49-F238E27FC236}">
                <a16:creationId xmlns:a16="http://schemas.microsoft.com/office/drawing/2014/main" id="{61A440B3-A9E9-4894-A7B3-E056E810B6DB}"/>
              </a:ext>
            </a:extLst>
          </p:cNvPr>
          <p:cNvPicPr>
            <a:picLocks noChangeAspect="1"/>
          </p:cNvPicPr>
          <p:nvPr/>
        </p:nvPicPr>
        <p:blipFill>
          <a:blip r:embed="rId5"/>
          <a:stretch>
            <a:fillRect/>
          </a:stretch>
        </p:blipFill>
        <p:spPr>
          <a:xfrm>
            <a:off x="2421621" y="2951433"/>
            <a:ext cx="509378" cy="723640"/>
          </a:xfrm>
          <a:prstGeom prst="rect">
            <a:avLst/>
          </a:prstGeom>
        </p:spPr>
      </p:pic>
      <p:pic>
        <p:nvPicPr>
          <p:cNvPr id="11" name="Picture 10" descr="A person standing in front of a computer&#10;&#10;Description automatically generated">
            <a:extLst>
              <a:ext uri="{FF2B5EF4-FFF2-40B4-BE49-F238E27FC236}">
                <a16:creationId xmlns:a16="http://schemas.microsoft.com/office/drawing/2014/main" id="{398C08A4-F9FC-45CD-AF83-52606108DB03}"/>
              </a:ext>
            </a:extLst>
          </p:cNvPr>
          <p:cNvPicPr>
            <a:picLocks noChangeAspect="1"/>
          </p:cNvPicPr>
          <p:nvPr/>
        </p:nvPicPr>
        <p:blipFill>
          <a:blip r:embed="rId6"/>
          <a:stretch>
            <a:fillRect/>
          </a:stretch>
        </p:blipFill>
        <p:spPr>
          <a:xfrm>
            <a:off x="3762428" y="3429000"/>
            <a:ext cx="2864933" cy="1837815"/>
          </a:xfrm>
          <a:prstGeom prst="rect">
            <a:avLst/>
          </a:prstGeom>
        </p:spPr>
      </p:pic>
      <p:pic>
        <p:nvPicPr>
          <p:cNvPr id="13" name="Picture 12" descr="A picture containing text, map, device&#10;&#10;Description automatically generated">
            <a:extLst>
              <a:ext uri="{FF2B5EF4-FFF2-40B4-BE49-F238E27FC236}">
                <a16:creationId xmlns:a16="http://schemas.microsoft.com/office/drawing/2014/main" id="{0584CD2A-7597-46D9-A389-98C91BF8876A}"/>
              </a:ext>
            </a:extLst>
          </p:cNvPr>
          <p:cNvPicPr>
            <a:picLocks noChangeAspect="1"/>
          </p:cNvPicPr>
          <p:nvPr/>
        </p:nvPicPr>
        <p:blipFill>
          <a:blip r:embed="rId7"/>
          <a:stretch>
            <a:fillRect/>
          </a:stretch>
        </p:blipFill>
        <p:spPr>
          <a:xfrm>
            <a:off x="7542805" y="3236518"/>
            <a:ext cx="3646331" cy="2436607"/>
          </a:xfrm>
          <a:prstGeom prst="rect">
            <a:avLst/>
          </a:prstGeom>
          <a:effectLst>
            <a:outerShdw blurRad="50800" dist="38100" dir="2700000" algn="tl" rotWithShape="0">
              <a:prstClr val="black"/>
            </a:outerShdw>
          </a:effectLst>
        </p:spPr>
      </p:pic>
      <p:pic>
        <p:nvPicPr>
          <p:cNvPr id="15" name="Graphic 14" descr="Line arrow Counter clockwise curve">
            <a:extLst>
              <a:ext uri="{FF2B5EF4-FFF2-40B4-BE49-F238E27FC236}">
                <a16:creationId xmlns:a16="http://schemas.microsoft.com/office/drawing/2014/main" id="{520779E3-968C-40AD-ABFA-09E48E9F9B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6200000">
            <a:off x="6712223" y="3525768"/>
            <a:ext cx="914400" cy="1858106"/>
          </a:xfrm>
          <a:prstGeom prst="rect">
            <a:avLst/>
          </a:prstGeom>
        </p:spPr>
      </p:pic>
      <p:pic>
        <p:nvPicPr>
          <p:cNvPr id="16" name="Picture 15">
            <a:extLst>
              <a:ext uri="{FF2B5EF4-FFF2-40B4-BE49-F238E27FC236}">
                <a16:creationId xmlns:a16="http://schemas.microsoft.com/office/drawing/2014/main" id="{EFDFC5A6-F0A9-4B8B-A1DE-992148B85202}"/>
              </a:ext>
            </a:extLst>
          </p:cNvPr>
          <p:cNvPicPr>
            <a:picLocks noChangeAspect="1"/>
          </p:cNvPicPr>
          <p:nvPr/>
        </p:nvPicPr>
        <p:blipFill>
          <a:blip r:embed="rId10"/>
          <a:stretch>
            <a:fillRect/>
          </a:stretch>
        </p:blipFill>
        <p:spPr>
          <a:xfrm>
            <a:off x="2423521" y="2917424"/>
            <a:ext cx="3528228" cy="800703"/>
          </a:xfrm>
          <a:prstGeom prst="rect">
            <a:avLst/>
          </a:prstGeom>
        </p:spPr>
      </p:pic>
      <p:pic>
        <p:nvPicPr>
          <p:cNvPr id="23" name="Graphic 22" descr="Line arrow Counter clockwise curve">
            <a:extLst>
              <a:ext uri="{FF2B5EF4-FFF2-40B4-BE49-F238E27FC236}">
                <a16:creationId xmlns:a16="http://schemas.microsoft.com/office/drawing/2014/main" id="{1430ACB6-BD03-4F08-B0A3-F32CF3D69E7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70242" y="3589526"/>
            <a:ext cx="914400" cy="914161"/>
          </a:xfrm>
          <a:prstGeom prst="rect">
            <a:avLst/>
          </a:prstGeom>
        </p:spPr>
      </p:pic>
      <p:pic>
        <p:nvPicPr>
          <p:cNvPr id="19" name="Picture 18" descr="A close up of a logo&#10;&#10;Description automatically generated">
            <a:extLst>
              <a:ext uri="{FF2B5EF4-FFF2-40B4-BE49-F238E27FC236}">
                <a16:creationId xmlns:a16="http://schemas.microsoft.com/office/drawing/2014/main" id="{2D4BEFCA-9BE4-4E62-AC0D-9A5B7BEBEC74}"/>
              </a:ext>
            </a:extLst>
          </p:cNvPr>
          <p:cNvPicPr>
            <a:picLocks noChangeAspect="1"/>
          </p:cNvPicPr>
          <p:nvPr/>
        </p:nvPicPr>
        <p:blipFill>
          <a:blip r:embed="rId11"/>
          <a:stretch>
            <a:fillRect/>
          </a:stretch>
        </p:blipFill>
        <p:spPr>
          <a:xfrm>
            <a:off x="5396043" y="2917424"/>
            <a:ext cx="487830" cy="487830"/>
          </a:xfrm>
          <a:prstGeom prst="rect">
            <a:avLst/>
          </a:prstGeom>
        </p:spPr>
      </p:pic>
      <p:pic>
        <p:nvPicPr>
          <p:cNvPr id="2" name="Content Placeholder 4" descr="A close up of a logo&#10;&#10;Description automatically generated">
            <a:extLst>
              <a:ext uri="{FF2B5EF4-FFF2-40B4-BE49-F238E27FC236}">
                <a16:creationId xmlns:a16="http://schemas.microsoft.com/office/drawing/2014/main" id="{83FF6988-C045-4BEE-B6F0-71C0BED52056}"/>
              </a:ext>
            </a:extLst>
          </p:cNvPr>
          <p:cNvPicPr>
            <a:picLocks noChangeAspect="1"/>
          </p:cNvPicPr>
          <p:nvPr/>
        </p:nvPicPr>
        <p:blipFill>
          <a:blip r:embed="rId12"/>
          <a:stretch>
            <a:fillRect/>
          </a:stretch>
        </p:blipFill>
        <p:spPr>
          <a:xfrm>
            <a:off x="379517" y="306583"/>
            <a:ext cx="2417854" cy="563020"/>
          </a:xfrm>
          <a:prstGeom prst="rect">
            <a:avLst/>
          </a:prstGeom>
        </p:spPr>
      </p:pic>
    </p:spTree>
    <p:extLst>
      <p:ext uri="{BB962C8B-B14F-4D97-AF65-F5344CB8AC3E}">
        <p14:creationId xmlns:p14="http://schemas.microsoft.com/office/powerpoint/2010/main" val="122812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randombar(horizontal)">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500" fill="hold"/>
                                        <p:tgtEl>
                                          <p:spTgt spid="13"/>
                                        </p:tgtEl>
                                        <p:attrNameLst>
                                          <p:attrName>ppt_w</p:attrName>
                                        </p:attrNameLst>
                                      </p:cBhvr>
                                      <p:tavLst>
                                        <p:tav tm="0">
                                          <p:val>
                                            <p:fltVal val="0"/>
                                          </p:val>
                                        </p:tav>
                                        <p:tav tm="100000">
                                          <p:val>
                                            <p:strVal val="#ppt_w"/>
                                          </p:val>
                                        </p:tav>
                                      </p:tavLst>
                                    </p:anim>
                                    <p:anim calcmode="lin" valueType="num">
                                      <p:cBhvr>
                                        <p:cTn id="26" dur="500" fill="hold"/>
                                        <p:tgtEl>
                                          <p:spTgt spid="13"/>
                                        </p:tgtEl>
                                        <p:attrNameLst>
                                          <p:attrName>ppt_h</p:attrName>
                                        </p:attrNameLst>
                                      </p:cBhvr>
                                      <p:tavLst>
                                        <p:tav tm="0">
                                          <p:val>
                                            <p:fltVal val="0"/>
                                          </p:val>
                                        </p:tav>
                                        <p:tav tm="100000">
                                          <p:val>
                                            <p:strVal val="#ppt_h"/>
                                          </p:val>
                                        </p:tav>
                                      </p:tavLst>
                                    </p:anim>
                                    <p:anim calcmode="lin" valueType="num">
                                      <p:cBhvr>
                                        <p:cTn id="27" dur="500" fill="hold"/>
                                        <p:tgtEl>
                                          <p:spTgt spid="13"/>
                                        </p:tgtEl>
                                        <p:attrNameLst>
                                          <p:attrName>style.rotation</p:attrName>
                                        </p:attrNameLst>
                                      </p:cBhvr>
                                      <p:tavLst>
                                        <p:tav tm="0">
                                          <p:val>
                                            <p:fltVal val="90"/>
                                          </p:val>
                                        </p:tav>
                                        <p:tav tm="100000">
                                          <p:val>
                                            <p:fltVal val="0"/>
                                          </p:val>
                                        </p:tav>
                                      </p:tavLst>
                                    </p:anim>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250"/>
                                        <p:tgtEl>
                                          <p:spTgt spid="15"/>
                                        </p:tgtEl>
                                      </p:cBhvr>
                                    </p:animEffect>
                                    <p:anim calcmode="lin" valueType="num">
                                      <p:cBhvr>
                                        <p:cTn id="34" dur="250" fill="hold"/>
                                        <p:tgtEl>
                                          <p:spTgt spid="15"/>
                                        </p:tgtEl>
                                        <p:attrNameLst>
                                          <p:attrName>ppt_x</p:attrName>
                                        </p:attrNameLst>
                                      </p:cBhvr>
                                      <p:tavLst>
                                        <p:tav tm="0">
                                          <p:val>
                                            <p:strVal val="#ppt_x"/>
                                          </p:val>
                                        </p:tav>
                                        <p:tav tm="100000">
                                          <p:val>
                                            <p:strVal val="#ppt_x"/>
                                          </p:val>
                                        </p:tav>
                                      </p:tavLst>
                                    </p:anim>
                                    <p:anim calcmode="lin" valueType="num">
                                      <p:cBhvr>
                                        <p:cTn id="35" dur="25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250"/>
                                        <p:tgtEl>
                                          <p:spTgt spid="23"/>
                                        </p:tgtEl>
                                      </p:cBhvr>
                                    </p:animEffect>
                                    <p:anim calcmode="lin" valueType="num">
                                      <p:cBhvr>
                                        <p:cTn id="41" dur="250" fill="hold"/>
                                        <p:tgtEl>
                                          <p:spTgt spid="23"/>
                                        </p:tgtEl>
                                        <p:attrNameLst>
                                          <p:attrName>ppt_x</p:attrName>
                                        </p:attrNameLst>
                                      </p:cBhvr>
                                      <p:tavLst>
                                        <p:tav tm="0">
                                          <p:val>
                                            <p:strVal val="#ppt_x"/>
                                          </p:val>
                                        </p:tav>
                                        <p:tav tm="100000">
                                          <p:val>
                                            <p:strVal val="#ppt_x"/>
                                          </p:val>
                                        </p:tav>
                                      </p:tavLst>
                                    </p:anim>
                                    <p:anim calcmode="lin" valueType="num">
                                      <p:cBhvr>
                                        <p:cTn id="42" dur="25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randombar(horizontal)">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down)">
                                      <p:cBhvr>
                                        <p:cTn id="5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id="{B62F6E66-EEE4-48E7-854C-15E3BF8FC35F}"/>
              </a:ext>
            </a:extLst>
          </p:cNvPr>
          <p:cNvSpPr>
            <a:spLocks noGrp="1"/>
          </p:cNvSpPr>
          <p:nvPr>
            <p:ph type="title"/>
          </p:nvPr>
        </p:nvSpPr>
        <p:spPr>
          <a:xfrm>
            <a:off x="534187" y="985349"/>
            <a:ext cx="11115945" cy="555583"/>
          </a:xfrm>
        </p:spPr>
        <p:txBody>
          <a:bodyPr>
            <a:normAutofit fontScale="90000"/>
          </a:bodyPr>
          <a:lstStyle/>
          <a:p>
            <a:pPr algn="ctr"/>
            <a:r>
              <a:rPr lang="el-GR" i="0" dirty="0">
                <a:latin typeface="Calibri"/>
                <a:cs typeface="Calibri"/>
              </a:rPr>
              <a:t>Ανοιχτά Διασυνδεδεμένα Δεδομένα (</a:t>
            </a:r>
            <a:r>
              <a:rPr lang="en-US" i="0" dirty="0">
                <a:latin typeface="Calibri"/>
                <a:cs typeface="Calibri"/>
              </a:rPr>
              <a:t>Linked Open Data)</a:t>
            </a:r>
          </a:p>
        </p:txBody>
      </p:sp>
      <p:sp>
        <p:nvSpPr>
          <p:cNvPr id="64" name="Content Placeholder 8">
            <a:extLst>
              <a:ext uri="{FF2B5EF4-FFF2-40B4-BE49-F238E27FC236}">
                <a16:creationId xmlns:a16="http://schemas.microsoft.com/office/drawing/2014/main" id="{FE9B5242-1A9E-499E-B805-E7E9A04A43E6}"/>
              </a:ext>
            </a:extLst>
          </p:cNvPr>
          <p:cNvSpPr>
            <a:spLocks noGrp="1"/>
          </p:cNvSpPr>
          <p:nvPr>
            <p:ph idx="1"/>
          </p:nvPr>
        </p:nvSpPr>
        <p:spPr>
          <a:xfrm>
            <a:off x="534186" y="2099966"/>
            <a:ext cx="11115945" cy="3894430"/>
          </a:xfrm>
        </p:spPr>
        <p:txBody>
          <a:bodyPr vert="horz" lIns="91440" tIns="45720" rIns="91440" bIns="45720" rtlCol="0" anchor="t">
            <a:normAutofit/>
          </a:bodyPr>
          <a:lstStyle/>
          <a:p>
            <a:pPr marL="283210" indent="-283210"/>
            <a:endParaRPr lang="en-US"/>
          </a:p>
          <a:p>
            <a:pPr marL="0" indent="0">
              <a:buNone/>
            </a:pPr>
            <a:r>
              <a:rPr lang="el-GR" dirty="0">
                <a:latin typeface="Calibri"/>
                <a:cs typeface="Calibri"/>
              </a:rPr>
              <a:t>Είναι μια μέθοδος δημοσιοποίησης δομημένων δεδομένων, ώστε να είναι </a:t>
            </a:r>
            <a:r>
              <a:rPr lang="el-GR" b="1" dirty="0">
                <a:latin typeface="Calibri"/>
                <a:cs typeface="Calibri"/>
              </a:rPr>
              <a:t>αλληλένδετα </a:t>
            </a:r>
            <a:r>
              <a:rPr lang="el-GR" dirty="0">
                <a:latin typeface="Calibri"/>
                <a:cs typeface="Calibri"/>
              </a:rPr>
              <a:t>και επομένως να έχουν </a:t>
            </a:r>
            <a:r>
              <a:rPr lang="el-GR" b="1" dirty="0">
                <a:latin typeface="Calibri"/>
                <a:cs typeface="Calibri"/>
              </a:rPr>
              <a:t>μεγαλύτερη αξία</a:t>
            </a:r>
            <a:r>
              <a:rPr lang="el-GR" dirty="0">
                <a:latin typeface="Calibri"/>
                <a:cs typeface="Calibri"/>
              </a:rPr>
              <a:t>.</a:t>
            </a:r>
          </a:p>
          <a:p>
            <a:pPr marL="0" indent="0">
              <a:buNone/>
            </a:pPr>
            <a:endParaRPr lang="el-GR"/>
          </a:p>
          <a:p>
            <a:pPr marL="283210" indent="-283210"/>
            <a:endParaRPr lang="en-US"/>
          </a:p>
          <a:p>
            <a:pPr marL="283210" indent="-283210"/>
            <a:endParaRPr lang="en-US"/>
          </a:p>
        </p:txBody>
      </p:sp>
      <p:pic>
        <p:nvPicPr>
          <p:cNvPr id="2" name="Picture 1">
            <a:extLst>
              <a:ext uri="{FF2B5EF4-FFF2-40B4-BE49-F238E27FC236}">
                <a16:creationId xmlns:a16="http://schemas.microsoft.com/office/drawing/2014/main" id="{D5D79E08-6294-4AA0-A105-7218018CE8B3}"/>
              </a:ext>
            </a:extLst>
          </p:cNvPr>
          <p:cNvPicPr>
            <a:picLocks noChangeAspect="1"/>
          </p:cNvPicPr>
          <p:nvPr/>
        </p:nvPicPr>
        <p:blipFill>
          <a:blip r:embed="rId3"/>
          <a:stretch>
            <a:fillRect/>
          </a:stretch>
        </p:blipFill>
        <p:spPr>
          <a:xfrm>
            <a:off x="2844645" y="3361908"/>
            <a:ext cx="1933575" cy="2352675"/>
          </a:xfrm>
          <a:prstGeom prst="rect">
            <a:avLst/>
          </a:prstGeom>
        </p:spPr>
      </p:pic>
      <p:pic>
        <p:nvPicPr>
          <p:cNvPr id="4" name="Picture 3">
            <a:extLst>
              <a:ext uri="{FF2B5EF4-FFF2-40B4-BE49-F238E27FC236}">
                <a16:creationId xmlns:a16="http://schemas.microsoft.com/office/drawing/2014/main" id="{9D24070E-AF83-4684-98FA-9A5082B8CCE1}"/>
              </a:ext>
            </a:extLst>
          </p:cNvPr>
          <p:cNvPicPr>
            <a:picLocks noChangeAspect="1"/>
          </p:cNvPicPr>
          <p:nvPr/>
        </p:nvPicPr>
        <p:blipFill>
          <a:blip r:embed="rId4"/>
          <a:stretch>
            <a:fillRect/>
          </a:stretch>
        </p:blipFill>
        <p:spPr>
          <a:xfrm>
            <a:off x="4865031" y="3352311"/>
            <a:ext cx="1952625" cy="2419350"/>
          </a:xfrm>
          <a:prstGeom prst="rect">
            <a:avLst/>
          </a:prstGeom>
        </p:spPr>
      </p:pic>
      <p:pic>
        <p:nvPicPr>
          <p:cNvPr id="6" name="Picture 5">
            <a:extLst>
              <a:ext uri="{FF2B5EF4-FFF2-40B4-BE49-F238E27FC236}">
                <a16:creationId xmlns:a16="http://schemas.microsoft.com/office/drawing/2014/main" id="{45948755-157A-4AF1-A6F5-1AFE88E16DC0}"/>
              </a:ext>
            </a:extLst>
          </p:cNvPr>
          <p:cNvPicPr>
            <a:picLocks noChangeAspect="1"/>
          </p:cNvPicPr>
          <p:nvPr/>
        </p:nvPicPr>
        <p:blipFill>
          <a:blip r:embed="rId5"/>
          <a:stretch>
            <a:fillRect/>
          </a:stretch>
        </p:blipFill>
        <p:spPr>
          <a:xfrm>
            <a:off x="6943048" y="3361715"/>
            <a:ext cx="1781175" cy="2400300"/>
          </a:xfrm>
          <a:prstGeom prst="rect">
            <a:avLst/>
          </a:prstGeom>
        </p:spPr>
      </p:pic>
      <p:pic>
        <p:nvPicPr>
          <p:cNvPr id="7" name="Picture 6">
            <a:extLst>
              <a:ext uri="{FF2B5EF4-FFF2-40B4-BE49-F238E27FC236}">
                <a16:creationId xmlns:a16="http://schemas.microsoft.com/office/drawing/2014/main" id="{8B753B5B-D0E0-416D-BA66-3404FAEF44E2}"/>
              </a:ext>
            </a:extLst>
          </p:cNvPr>
          <p:cNvPicPr>
            <a:picLocks noChangeAspect="1"/>
          </p:cNvPicPr>
          <p:nvPr/>
        </p:nvPicPr>
        <p:blipFill>
          <a:blip r:embed="rId6"/>
          <a:stretch>
            <a:fillRect/>
          </a:stretch>
        </p:blipFill>
        <p:spPr>
          <a:xfrm>
            <a:off x="2844646" y="3357384"/>
            <a:ext cx="5907670" cy="2458173"/>
          </a:xfrm>
          <a:prstGeom prst="rect">
            <a:avLst/>
          </a:prstGeom>
        </p:spPr>
      </p:pic>
      <p:pic>
        <p:nvPicPr>
          <p:cNvPr id="3" name="Content Placeholder 4" descr="A close up of a logo&#10;&#10;Description automatically generated">
            <a:extLst>
              <a:ext uri="{FF2B5EF4-FFF2-40B4-BE49-F238E27FC236}">
                <a16:creationId xmlns:a16="http://schemas.microsoft.com/office/drawing/2014/main" id="{99C213A0-A84D-441E-B081-E223E4386C7B}"/>
              </a:ext>
            </a:extLst>
          </p:cNvPr>
          <p:cNvPicPr>
            <a:picLocks noChangeAspect="1"/>
          </p:cNvPicPr>
          <p:nvPr/>
        </p:nvPicPr>
        <p:blipFill>
          <a:blip r:embed="rId7"/>
          <a:stretch>
            <a:fillRect/>
          </a:stretch>
        </p:blipFill>
        <p:spPr>
          <a:xfrm>
            <a:off x="379517" y="306583"/>
            <a:ext cx="2417854" cy="563020"/>
          </a:xfrm>
          <a:prstGeom prst="rect">
            <a:avLst/>
          </a:prstGeom>
        </p:spPr>
      </p:pic>
    </p:spTree>
    <p:extLst>
      <p:ext uri="{BB962C8B-B14F-4D97-AF65-F5344CB8AC3E}">
        <p14:creationId xmlns:p14="http://schemas.microsoft.com/office/powerpoint/2010/main" val="3759650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250" fill="hold"/>
                                        <p:tgtEl>
                                          <p:spTgt spid="4"/>
                                        </p:tgtEl>
                                        <p:attrNameLst>
                                          <p:attrName>ppt_x</p:attrName>
                                        </p:attrNameLst>
                                      </p:cBhvr>
                                      <p:tavLst>
                                        <p:tav tm="0">
                                          <p:val>
                                            <p:strVal val="#ppt_x"/>
                                          </p:val>
                                        </p:tav>
                                        <p:tav tm="100000">
                                          <p:val>
                                            <p:strVal val="#ppt_x"/>
                                          </p:val>
                                        </p:tav>
                                      </p:tavLst>
                                    </p:anim>
                                    <p:anim calcmode="lin" valueType="num">
                                      <p:cBhvr additive="base">
                                        <p:cTn id="14" dur="25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250" fill="hold"/>
                                        <p:tgtEl>
                                          <p:spTgt spid="6"/>
                                        </p:tgtEl>
                                        <p:attrNameLst>
                                          <p:attrName>ppt_x</p:attrName>
                                        </p:attrNameLst>
                                      </p:cBhvr>
                                      <p:tavLst>
                                        <p:tav tm="0">
                                          <p:val>
                                            <p:strVal val="#ppt_x"/>
                                          </p:val>
                                        </p:tav>
                                        <p:tav tm="100000">
                                          <p:val>
                                            <p:strVal val="#ppt_x"/>
                                          </p:val>
                                        </p:tav>
                                      </p:tavLst>
                                    </p:anim>
                                    <p:anim calcmode="lin" valueType="num">
                                      <p:cBhvr additive="base">
                                        <p:cTn id="20" dur="25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randombar(horizontal)">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id="{B62F6E66-EEE4-48E7-854C-15E3BF8FC35F}"/>
              </a:ext>
            </a:extLst>
          </p:cNvPr>
          <p:cNvSpPr>
            <a:spLocks noGrp="1"/>
          </p:cNvSpPr>
          <p:nvPr>
            <p:ph type="title"/>
          </p:nvPr>
        </p:nvSpPr>
        <p:spPr>
          <a:xfrm>
            <a:off x="534187" y="985349"/>
            <a:ext cx="11115945" cy="555583"/>
          </a:xfrm>
        </p:spPr>
        <p:txBody>
          <a:bodyPr>
            <a:normAutofit fontScale="90000"/>
          </a:bodyPr>
          <a:lstStyle/>
          <a:p>
            <a:pPr algn="ctr"/>
            <a:r>
              <a:rPr lang="el-GR" i="0" dirty="0">
                <a:latin typeface="Calibri"/>
                <a:cs typeface="Calibri"/>
              </a:rPr>
              <a:t>Ανοιχτά Διασυνδεδεμένα Δεδομένα (</a:t>
            </a:r>
            <a:r>
              <a:rPr lang="en-US" i="0" dirty="0">
                <a:latin typeface="Calibri"/>
                <a:cs typeface="Calibri"/>
              </a:rPr>
              <a:t>Linked Open Data)</a:t>
            </a:r>
          </a:p>
        </p:txBody>
      </p:sp>
      <p:sp>
        <p:nvSpPr>
          <p:cNvPr id="64" name="Content Placeholder 8">
            <a:extLst>
              <a:ext uri="{FF2B5EF4-FFF2-40B4-BE49-F238E27FC236}">
                <a16:creationId xmlns:a16="http://schemas.microsoft.com/office/drawing/2014/main" id="{FE9B5242-1A9E-499E-B805-E7E9A04A43E6}"/>
              </a:ext>
            </a:extLst>
          </p:cNvPr>
          <p:cNvSpPr>
            <a:spLocks noGrp="1"/>
          </p:cNvSpPr>
          <p:nvPr>
            <p:ph idx="1"/>
          </p:nvPr>
        </p:nvSpPr>
        <p:spPr>
          <a:xfrm>
            <a:off x="563123" y="2582244"/>
            <a:ext cx="11115945" cy="3894430"/>
          </a:xfrm>
        </p:spPr>
        <p:txBody>
          <a:bodyPr vert="horz" lIns="91440" tIns="45720" rIns="91440" bIns="45720" rtlCol="0" anchor="t">
            <a:normAutofit/>
          </a:bodyPr>
          <a:lstStyle/>
          <a:p>
            <a:pPr marL="283210" indent="-283210"/>
            <a:endParaRPr lang="en-US"/>
          </a:p>
          <a:p>
            <a:pPr marL="283210" indent="-283210"/>
            <a:r>
              <a:rPr lang="el-GR" dirty="0">
                <a:latin typeface="Calibri"/>
                <a:cs typeface="Calibri"/>
              </a:rPr>
              <a:t>Αποτελούν αναπόσπαστο κομμάτι των περισσότερων </a:t>
            </a:r>
            <a:r>
              <a:rPr lang="el-GR" b="1" dirty="0">
                <a:latin typeface="Calibri"/>
                <a:cs typeface="Calibri"/>
              </a:rPr>
              <a:t>συστημάτων εξόρυξης γνώσης</a:t>
            </a:r>
            <a:r>
              <a:rPr lang="el-GR" dirty="0">
                <a:latin typeface="Calibri"/>
                <a:cs typeface="Calibri"/>
              </a:rPr>
              <a:t> από το Διαδίκτυο.</a:t>
            </a:r>
          </a:p>
          <a:p>
            <a:pPr marL="283210" indent="-283210"/>
            <a:r>
              <a:rPr lang="el-GR" dirty="0">
                <a:latin typeface="Calibri"/>
                <a:cs typeface="Calibri"/>
              </a:rPr>
              <a:t>Υποστηρίζουν συστήματα </a:t>
            </a:r>
            <a:r>
              <a:rPr lang="el-GR" b="1" dirty="0">
                <a:latin typeface="Calibri"/>
                <a:cs typeface="Calibri"/>
              </a:rPr>
              <a:t>Μηχανικής Μάθησης</a:t>
            </a:r>
            <a:r>
              <a:rPr lang="el-GR" dirty="0">
                <a:latin typeface="Calibri"/>
                <a:cs typeface="Calibri"/>
              </a:rPr>
              <a:t> και </a:t>
            </a:r>
            <a:r>
              <a:rPr lang="el-GR" b="1" dirty="0">
                <a:latin typeface="Calibri"/>
                <a:cs typeface="Calibri"/>
              </a:rPr>
              <a:t>Ρομποτικής</a:t>
            </a:r>
            <a:r>
              <a:rPr lang="el-GR" dirty="0">
                <a:latin typeface="Calibri"/>
                <a:cs typeface="Calibri"/>
              </a:rPr>
              <a:t>.</a:t>
            </a:r>
          </a:p>
          <a:p>
            <a:pPr marL="283210" indent="-283210"/>
            <a:r>
              <a:rPr lang="el-GR" b="1" dirty="0">
                <a:latin typeface="Calibri"/>
                <a:cs typeface="Calibri"/>
              </a:rPr>
              <a:t>Καθιστούν πιο εύκολη για την μηχανή την εξαγωγή και την κατανόηση της πληροφορίας</a:t>
            </a:r>
            <a:r>
              <a:rPr lang="el-GR" dirty="0">
                <a:latin typeface="Calibri"/>
                <a:cs typeface="Calibri"/>
              </a:rPr>
              <a:t>.</a:t>
            </a:r>
          </a:p>
          <a:p>
            <a:pPr marL="283210" indent="-283210"/>
            <a:endParaRPr lang="en-US" dirty="0">
              <a:latin typeface="Calibri"/>
              <a:cs typeface="Calibri"/>
            </a:endParaRPr>
          </a:p>
          <a:p>
            <a:pPr marL="283210" indent="-283210"/>
            <a:endParaRPr lang="en-US" dirty="0">
              <a:latin typeface="Calibri"/>
              <a:cs typeface="Calibri"/>
            </a:endParaRPr>
          </a:p>
        </p:txBody>
      </p:sp>
      <p:pic>
        <p:nvPicPr>
          <p:cNvPr id="2" name="Content Placeholder 4" descr="A close up of a logo&#10;&#10;Description automatically generated">
            <a:extLst>
              <a:ext uri="{FF2B5EF4-FFF2-40B4-BE49-F238E27FC236}">
                <a16:creationId xmlns:a16="http://schemas.microsoft.com/office/drawing/2014/main" id="{1819260F-426A-441F-9C27-F39BDE776ECA}"/>
              </a:ext>
            </a:extLst>
          </p:cNvPr>
          <p:cNvPicPr>
            <a:picLocks noChangeAspect="1"/>
          </p:cNvPicPr>
          <p:nvPr/>
        </p:nvPicPr>
        <p:blipFill>
          <a:blip r:embed="rId3"/>
          <a:stretch>
            <a:fillRect/>
          </a:stretch>
        </p:blipFill>
        <p:spPr>
          <a:xfrm>
            <a:off x="379517" y="306583"/>
            <a:ext cx="2417854" cy="563020"/>
          </a:xfrm>
          <a:prstGeom prst="rect">
            <a:avLst/>
          </a:prstGeom>
        </p:spPr>
      </p:pic>
    </p:spTree>
    <p:extLst>
      <p:ext uri="{BB962C8B-B14F-4D97-AF65-F5344CB8AC3E}">
        <p14:creationId xmlns:p14="http://schemas.microsoft.com/office/powerpoint/2010/main" val="220678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id="{B62F6E66-EEE4-48E7-854C-15E3BF8FC35F}"/>
              </a:ext>
            </a:extLst>
          </p:cNvPr>
          <p:cNvSpPr>
            <a:spLocks noGrp="1"/>
          </p:cNvSpPr>
          <p:nvPr>
            <p:ph type="title"/>
          </p:nvPr>
        </p:nvSpPr>
        <p:spPr>
          <a:xfrm>
            <a:off x="534187" y="985349"/>
            <a:ext cx="11115945" cy="555583"/>
          </a:xfrm>
        </p:spPr>
        <p:txBody>
          <a:bodyPr>
            <a:normAutofit fontScale="90000"/>
          </a:bodyPr>
          <a:lstStyle/>
          <a:p>
            <a:pPr algn="ctr"/>
            <a:r>
              <a:rPr lang="el-GR" i="0" dirty="0">
                <a:latin typeface="Calibri"/>
                <a:cs typeface="Calibri"/>
              </a:rPr>
              <a:t>Τεχνολογίες </a:t>
            </a:r>
            <a:r>
              <a:rPr lang="en-US" i="0" dirty="0">
                <a:latin typeface="Calibri"/>
                <a:cs typeface="Calibri"/>
              </a:rPr>
              <a:t>RDF – SPARQL </a:t>
            </a:r>
          </a:p>
        </p:txBody>
      </p:sp>
      <p:pic>
        <p:nvPicPr>
          <p:cNvPr id="2" name="Content Placeholder 4" descr="A close up of a logo&#10;&#10;Description automatically generated">
            <a:extLst>
              <a:ext uri="{FF2B5EF4-FFF2-40B4-BE49-F238E27FC236}">
                <a16:creationId xmlns:a16="http://schemas.microsoft.com/office/drawing/2014/main" id="{464A83D4-D089-4D53-8DDB-45A358FF8C1F}"/>
              </a:ext>
            </a:extLst>
          </p:cNvPr>
          <p:cNvPicPr>
            <a:picLocks noChangeAspect="1"/>
          </p:cNvPicPr>
          <p:nvPr/>
        </p:nvPicPr>
        <p:blipFill>
          <a:blip r:embed="rId3"/>
          <a:stretch>
            <a:fillRect/>
          </a:stretch>
        </p:blipFill>
        <p:spPr>
          <a:xfrm>
            <a:off x="379517" y="306583"/>
            <a:ext cx="2417854" cy="563020"/>
          </a:xfrm>
          <a:prstGeom prst="rect">
            <a:avLst/>
          </a:prstGeom>
        </p:spPr>
      </p:pic>
      <p:pic>
        <p:nvPicPr>
          <p:cNvPr id="3" name="Picture 2" descr="A close up of a logo&#10;&#10;Description automatically generated">
            <a:extLst>
              <a:ext uri="{FF2B5EF4-FFF2-40B4-BE49-F238E27FC236}">
                <a16:creationId xmlns:a16="http://schemas.microsoft.com/office/drawing/2014/main" id="{C5912FB8-A854-4EDD-830F-453957942977}"/>
              </a:ext>
            </a:extLst>
          </p:cNvPr>
          <p:cNvPicPr>
            <a:picLocks noChangeAspect="1"/>
          </p:cNvPicPr>
          <p:nvPr/>
        </p:nvPicPr>
        <p:blipFill>
          <a:blip r:embed="rId4"/>
          <a:stretch>
            <a:fillRect/>
          </a:stretch>
        </p:blipFill>
        <p:spPr>
          <a:xfrm>
            <a:off x="1061839" y="1494247"/>
            <a:ext cx="1254679" cy="1353915"/>
          </a:xfrm>
          <a:prstGeom prst="rect">
            <a:avLst/>
          </a:prstGeom>
        </p:spPr>
      </p:pic>
      <p:pic>
        <p:nvPicPr>
          <p:cNvPr id="5" name="Picture 4" descr="Diagram&#10;&#10;Description automatically generated">
            <a:extLst>
              <a:ext uri="{FF2B5EF4-FFF2-40B4-BE49-F238E27FC236}">
                <a16:creationId xmlns:a16="http://schemas.microsoft.com/office/drawing/2014/main" id="{6EFE5F0D-3F13-4D9F-B4AC-F4553D90FC8F}"/>
              </a:ext>
            </a:extLst>
          </p:cNvPr>
          <p:cNvPicPr>
            <a:picLocks noChangeAspect="1"/>
          </p:cNvPicPr>
          <p:nvPr/>
        </p:nvPicPr>
        <p:blipFill>
          <a:blip r:embed="rId5"/>
          <a:stretch>
            <a:fillRect/>
          </a:stretch>
        </p:blipFill>
        <p:spPr>
          <a:xfrm>
            <a:off x="316776" y="3924930"/>
            <a:ext cx="2942655" cy="1063901"/>
          </a:xfrm>
          <a:prstGeom prst="rect">
            <a:avLst/>
          </a:prstGeom>
        </p:spPr>
      </p:pic>
      <p:sp>
        <p:nvSpPr>
          <p:cNvPr id="12" name="Content Placeholder 8">
            <a:extLst>
              <a:ext uri="{FF2B5EF4-FFF2-40B4-BE49-F238E27FC236}">
                <a16:creationId xmlns:a16="http://schemas.microsoft.com/office/drawing/2014/main" id="{2AA54FA4-F271-4AF4-9C0B-1167B66C31D9}"/>
              </a:ext>
            </a:extLst>
          </p:cNvPr>
          <p:cNvSpPr>
            <a:spLocks noGrp="1"/>
          </p:cNvSpPr>
          <p:nvPr>
            <p:ph idx="1"/>
          </p:nvPr>
        </p:nvSpPr>
        <p:spPr>
          <a:xfrm>
            <a:off x="2601835" y="1795725"/>
            <a:ext cx="8001433" cy="3801533"/>
          </a:xfrm>
        </p:spPr>
        <p:txBody>
          <a:bodyPr vert="horz" lIns="91440" tIns="45720" rIns="91440" bIns="45720" rtlCol="0" anchor="t">
            <a:normAutofit/>
          </a:bodyPr>
          <a:lstStyle/>
          <a:p>
            <a:pPr marL="0" indent="0">
              <a:buNone/>
            </a:pPr>
            <a:r>
              <a:rPr lang="en-US" b="1" dirty="0">
                <a:latin typeface="Calibri"/>
                <a:cs typeface="Calibri"/>
              </a:rPr>
              <a:t>Resource Description Framework (RDF)</a:t>
            </a:r>
            <a:r>
              <a:rPr lang="en-US" dirty="0">
                <a:latin typeface="Calibri"/>
                <a:cs typeface="Calibri"/>
              </a:rPr>
              <a:t> </a:t>
            </a:r>
            <a:r>
              <a:rPr lang="en-US" sz="1600" dirty="0">
                <a:latin typeface="Calibri"/>
                <a:cs typeface="Calibri"/>
              </a:rPr>
              <a:t>(</a:t>
            </a:r>
            <a:r>
              <a:rPr lang="en-US" sz="1600" dirty="0" err="1">
                <a:latin typeface="Calibri"/>
                <a:cs typeface="Calibri"/>
              </a:rPr>
              <a:t>μτφρ</a:t>
            </a:r>
            <a:r>
              <a:rPr lang="en-US" sz="1600" dirty="0">
                <a:latin typeface="Calibri"/>
                <a:cs typeface="Calibri"/>
              </a:rPr>
              <a:t>.:</a:t>
            </a:r>
            <a:r>
              <a:rPr lang="el-GR" sz="1600" dirty="0">
                <a:latin typeface="Calibri"/>
                <a:cs typeface="Calibri"/>
              </a:rPr>
              <a:t> «Πλαίσιο Περιγραφής Πόρων»)</a:t>
            </a:r>
            <a:endParaRPr lang="en-US">
              <a:latin typeface="Calibri"/>
              <a:cs typeface="Calibri"/>
            </a:endParaRPr>
          </a:p>
          <a:p>
            <a:pPr lvl="2" indent="-283210"/>
            <a:r>
              <a:rPr lang="el-GR" sz="2000" dirty="0">
                <a:latin typeface="Calibri"/>
                <a:cs typeface="Calibri"/>
              </a:rPr>
              <a:t>Οικογένεια προδιαγραφών του </a:t>
            </a:r>
            <a:r>
              <a:rPr lang="en-US" sz="2000" dirty="0">
                <a:latin typeface="Calibri"/>
                <a:cs typeface="Calibri"/>
              </a:rPr>
              <a:t>World Wide Web Consortium (W3C) </a:t>
            </a:r>
            <a:endParaRPr lang="el-GR" sz="2000" dirty="0">
              <a:latin typeface="Calibri"/>
              <a:cs typeface="Calibri"/>
            </a:endParaRPr>
          </a:p>
          <a:p>
            <a:pPr lvl="2" indent="-283210"/>
            <a:r>
              <a:rPr lang="el-GR" sz="2000" dirty="0">
                <a:latin typeface="Calibri"/>
                <a:cs typeface="Calibri"/>
              </a:rPr>
              <a:t>Μοντέλο Δεδομένων </a:t>
            </a:r>
            <a:r>
              <a:rPr lang="el-GR" sz="2000" dirty="0" err="1">
                <a:latin typeface="Calibri"/>
                <a:cs typeface="Calibri"/>
              </a:rPr>
              <a:t>μεταδεδομένων</a:t>
            </a:r>
          </a:p>
          <a:p>
            <a:pPr lvl="2" indent="-283210"/>
            <a:r>
              <a:rPr lang="el-GR" sz="2000" dirty="0">
                <a:latin typeface="Calibri"/>
                <a:cs typeface="Calibri"/>
              </a:rPr>
              <a:t>Μέθοδος περιγραφής πληροφοριών, που είναι σε πόρους του ιστού</a:t>
            </a:r>
            <a:endParaRPr lang="en-US" sz="2000" dirty="0">
              <a:latin typeface="Calibri"/>
              <a:cs typeface="Calibri"/>
            </a:endParaRPr>
          </a:p>
          <a:p>
            <a:pPr lvl="2" indent="-283210"/>
            <a:r>
              <a:rPr lang="el-GR" sz="2000" dirty="0">
                <a:latin typeface="Calibri"/>
                <a:cs typeface="Calibri"/>
              </a:rPr>
              <a:t>Μία μέθοδος περιγραφής είναι η Σημασιολογική </a:t>
            </a:r>
            <a:r>
              <a:rPr lang="el-GR" sz="2000" dirty="0" err="1">
                <a:latin typeface="Calibri"/>
                <a:cs typeface="Calibri"/>
              </a:rPr>
              <a:t>Τριπλέτα</a:t>
            </a:r>
            <a:r>
              <a:rPr lang="el-GR" sz="2000" dirty="0">
                <a:latin typeface="Calibri"/>
                <a:cs typeface="Calibri"/>
              </a:rPr>
              <a:t> η αλλιώς </a:t>
            </a:r>
            <a:r>
              <a:rPr lang="en-US" sz="2000" dirty="0">
                <a:latin typeface="Calibri"/>
                <a:cs typeface="Calibri"/>
              </a:rPr>
              <a:t>RDF </a:t>
            </a:r>
            <a:r>
              <a:rPr lang="el-GR" sz="2000" dirty="0" err="1">
                <a:latin typeface="Calibri"/>
                <a:cs typeface="Calibri"/>
              </a:rPr>
              <a:t>τριπλέτα</a:t>
            </a:r>
          </a:p>
          <a:p>
            <a:pPr marL="859155" lvl="2" indent="0">
              <a:buNone/>
            </a:pPr>
            <a:endParaRPr lang="en-US"/>
          </a:p>
          <a:p>
            <a:pPr marL="859155" lvl="2" indent="0">
              <a:buNone/>
            </a:pPr>
            <a:endParaRPr lang="en-US"/>
          </a:p>
          <a:p>
            <a:pPr marL="859155" lvl="2" indent="0">
              <a:buNone/>
            </a:pPr>
            <a:endParaRPr lang="el-GR"/>
          </a:p>
          <a:p>
            <a:pPr marL="0" indent="0">
              <a:buNone/>
            </a:pPr>
            <a:endParaRPr lang="en-US"/>
          </a:p>
        </p:txBody>
      </p:sp>
      <p:sp>
        <p:nvSpPr>
          <p:cNvPr id="14" name="TextBox 13">
            <a:extLst>
              <a:ext uri="{FF2B5EF4-FFF2-40B4-BE49-F238E27FC236}">
                <a16:creationId xmlns:a16="http://schemas.microsoft.com/office/drawing/2014/main" id="{979005DB-0093-4EED-9032-7E9497F87921}"/>
              </a:ext>
            </a:extLst>
          </p:cNvPr>
          <p:cNvSpPr txBox="1"/>
          <p:nvPr/>
        </p:nvSpPr>
        <p:spPr>
          <a:xfrm>
            <a:off x="1078820" y="3508960"/>
            <a:ext cx="1218603" cy="369332"/>
          </a:xfrm>
          <a:prstGeom prst="rect">
            <a:avLst/>
          </a:prstGeom>
          <a:noFill/>
        </p:spPr>
        <p:txBody>
          <a:bodyPr wrap="none" lIns="91440" tIns="45720" rIns="91440" bIns="45720" rtlCol="0" anchor="t">
            <a:spAutoFit/>
          </a:bodyPr>
          <a:lstStyle/>
          <a:p>
            <a:pPr>
              <a:spcAft>
                <a:spcPts val="600"/>
              </a:spcAft>
            </a:pPr>
            <a:r>
              <a:rPr lang="en-US" dirty="0"/>
              <a:t>RDF Triple:</a:t>
            </a:r>
            <a:endParaRPr lang="el-GR" dirty="0"/>
          </a:p>
        </p:txBody>
      </p:sp>
      <mc:AlternateContent xmlns:mc="http://schemas.openxmlformats.org/markup-compatibility/2006">
        <mc:Choice xmlns:p14="http://schemas.microsoft.com/office/powerpoint/2010/main" Requires="p14">
          <p:contentPart p14:bwMode="auto" r:id="rId6">
            <p14:nvContentPartPr>
              <p14:cNvPr id="16" name="Ink 15">
                <a:extLst>
                  <a:ext uri="{FF2B5EF4-FFF2-40B4-BE49-F238E27FC236}">
                    <a16:creationId xmlns:a16="http://schemas.microsoft.com/office/drawing/2014/main" id="{8820927B-0B0E-48FC-BED3-3F629A1C4D09}"/>
                  </a:ext>
                </a:extLst>
              </p14:cNvPr>
              <p14:cNvContentPartPr/>
              <p14:nvPr/>
            </p14:nvContentPartPr>
            <p14:xfrm>
              <a:off x="2739342" y="5003618"/>
              <a:ext cx="942974" cy="409575"/>
            </p14:xfrm>
          </p:contentPart>
        </mc:Choice>
        <mc:Fallback>
          <p:pic>
            <p:nvPicPr>
              <p:cNvPr id="16" name="Ink 15">
                <a:extLst>
                  <a:ext uri="{FF2B5EF4-FFF2-40B4-BE49-F238E27FC236}">
                    <a16:creationId xmlns:a16="http://schemas.microsoft.com/office/drawing/2014/main" id="{8820927B-0B0E-48FC-BED3-3F629A1C4D09}"/>
                  </a:ext>
                </a:extLst>
              </p:cNvPr>
              <p:cNvPicPr/>
              <p:nvPr/>
            </p:nvPicPr>
            <p:blipFill>
              <a:blip r:embed="rId7"/>
              <a:stretch>
                <a:fillRect/>
              </a:stretch>
            </p:blipFill>
            <p:spPr>
              <a:xfrm>
                <a:off x="2721298" y="4985638"/>
                <a:ext cx="978701" cy="445175"/>
              </a:xfrm>
              <a:prstGeom prst="rect">
                <a:avLst/>
              </a:prstGeom>
            </p:spPr>
          </p:pic>
        </mc:Fallback>
      </mc:AlternateContent>
      <p:sp>
        <p:nvSpPr>
          <p:cNvPr id="18" name="Rectangle 17">
            <a:extLst>
              <a:ext uri="{FF2B5EF4-FFF2-40B4-BE49-F238E27FC236}">
                <a16:creationId xmlns:a16="http://schemas.microsoft.com/office/drawing/2014/main" id="{9C0E958E-26DA-4A18-B08C-C6CE6E382D26}"/>
              </a:ext>
            </a:extLst>
          </p:cNvPr>
          <p:cNvSpPr/>
          <p:nvPr/>
        </p:nvSpPr>
        <p:spPr>
          <a:xfrm>
            <a:off x="6477964" y="4958786"/>
            <a:ext cx="4861366" cy="1929113"/>
          </a:xfrm>
          <a:prstGeom prst="rect">
            <a:avLst/>
          </a:prstGeom>
          <a:solidFill>
            <a:srgbClr val="354CB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mc:Choice xmlns:p14="http://schemas.microsoft.com/office/powerpoint/2010/main" Requires="p14">
          <p:contentPart p14:bwMode="auto" r:id="rId8">
            <p14:nvContentPartPr>
              <p14:cNvPr id="20" name="Ink 19">
                <a:extLst>
                  <a:ext uri="{FF2B5EF4-FFF2-40B4-BE49-F238E27FC236}">
                    <a16:creationId xmlns:a16="http://schemas.microsoft.com/office/drawing/2014/main" id="{4CDAC138-EA7A-40D2-A228-38D4050CBDE3}"/>
                  </a:ext>
                </a:extLst>
              </p14:cNvPr>
              <p14:cNvContentPartPr/>
              <p14:nvPr/>
            </p14:nvContentPartPr>
            <p14:xfrm>
              <a:off x="2621427" y="5085735"/>
              <a:ext cx="19049" cy="219074"/>
            </p14:xfrm>
          </p:contentPart>
        </mc:Choice>
        <mc:Fallback>
          <p:pic>
            <p:nvPicPr>
              <p:cNvPr id="20" name="Ink 19">
                <a:extLst>
                  <a:ext uri="{FF2B5EF4-FFF2-40B4-BE49-F238E27FC236}">
                    <a16:creationId xmlns:a16="http://schemas.microsoft.com/office/drawing/2014/main" id="{4CDAC138-EA7A-40D2-A228-38D4050CBDE3}"/>
                  </a:ext>
                </a:extLst>
              </p:cNvPr>
              <p:cNvPicPr/>
              <p:nvPr/>
            </p:nvPicPr>
            <p:blipFill>
              <a:blip r:embed="rId9"/>
              <a:stretch>
                <a:fillRect/>
              </a:stretch>
            </p:blipFill>
            <p:spPr>
              <a:xfrm>
                <a:off x="2605813" y="5067778"/>
                <a:ext cx="49965" cy="254629"/>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2" name="Ink 21">
                <a:extLst>
                  <a:ext uri="{FF2B5EF4-FFF2-40B4-BE49-F238E27FC236}">
                    <a16:creationId xmlns:a16="http://schemas.microsoft.com/office/drawing/2014/main" id="{CF6019B0-2884-4E23-9154-253E631F5472}"/>
                  </a:ext>
                </a:extLst>
              </p14:cNvPr>
              <p14:cNvContentPartPr/>
              <p14:nvPr/>
            </p14:nvContentPartPr>
            <p14:xfrm>
              <a:off x="2633240" y="5102506"/>
              <a:ext cx="276224" cy="47624"/>
            </p14:xfrm>
          </p:contentPart>
        </mc:Choice>
        <mc:Fallback>
          <p:pic>
            <p:nvPicPr>
              <p:cNvPr id="22" name="Ink 21">
                <a:extLst>
                  <a:ext uri="{FF2B5EF4-FFF2-40B4-BE49-F238E27FC236}">
                    <a16:creationId xmlns:a16="http://schemas.microsoft.com/office/drawing/2014/main" id="{CF6019B0-2884-4E23-9154-253E631F5472}"/>
                  </a:ext>
                </a:extLst>
              </p:cNvPr>
              <p:cNvPicPr/>
              <p:nvPr/>
            </p:nvPicPr>
            <p:blipFill>
              <a:blip r:embed="rId11"/>
              <a:stretch>
                <a:fillRect/>
              </a:stretch>
            </p:blipFill>
            <p:spPr>
              <a:xfrm>
                <a:off x="2615257" y="5083303"/>
                <a:ext cx="311831" cy="85646"/>
              </a:xfrm>
              <a:prstGeom prst="rect">
                <a:avLst/>
              </a:prstGeom>
            </p:spPr>
          </p:pic>
        </mc:Fallback>
      </mc:AlternateContent>
      <p:sp>
        <p:nvSpPr>
          <p:cNvPr id="24" name="TextBox 23">
            <a:extLst>
              <a:ext uri="{FF2B5EF4-FFF2-40B4-BE49-F238E27FC236}">
                <a16:creationId xmlns:a16="http://schemas.microsoft.com/office/drawing/2014/main" id="{918A9E8B-4336-4FA4-9D1A-BDCC9D365B32}"/>
              </a:ext>
            </a:extLst>
          </p:cNvPr>
          <p:cNvSpPr txBox="1"/>
          <p:nvPr/>
        </p:nvSpPr>
        <p:spPr>
          <a:xfrm>
            <a:off x="6528847" y="4987573"/>
            <a:ext cx="681405" cy="338554"/>
          </a:xfrm>
          <a:prstGeom prst="rect">
            <a:avLst/>
          </a:prstGeom>
          <a:noFill/>
        </p:spPr>
        <p:txBody>
          <a:bodyPr wrap="none" lIns="91440" tIns="45720" rIns="91440" bIns="45720" rtlCol="0" anchor="t">
            <a:spAutoFit/>
          </a:bodyPr>
          <a:lstStyle/>
          <a:p>
            <a:pPr>
              <a:spcAft>
                <a:spcPts val="600"/>
              </a:spcAft>
            </a:pPr>
            <a:r>
              <a:rPr lang="en-US" sz="1600" dirty="0">
                <a:solidFill>
                  <a:schemeClr val="bg1"/>
                </a:solidFill>
              </a:rPr>
              <a:t>Turtle</a:t>
            </a:r>
          </a:p>
        </p:txBody>
      </p:sp>
      <p:sp>
        <p:nvSpPr>
          <p:cNvPr id="26" name="TextBox 25">
            <a:extLst>
              <a:ext uri="{FF2B5EF4-FFF2-40B4-BE49-F238E27FC236}">
                <a16:creationId xmlns:a16="http://schemas.microsoft.com/office/drawing/2014/main" id="{CA4CF24E-B04F-4E5D-82EC-50B5202B03F2}"/>
              </a:ext>
            </a:extLst>
          </p:cNvPr>
          <p:cNvSpPr txBox="1"/>
          <p:nvPr/>
        </p:nvSpPr>
        <p:spPr>
          <a:xfrm>
            <a:off x="6653264" y="5332634"/>
            <a:ext cx="5136260" cy="1631216"/>
          </a:xfrm>
          <a:prstGeom prst="rect">
            <a:avLst/>
          </a:prstGeom>
          <a:noFill/>
        </p:spPr>
        <p:txBody>
          <a:bodyPr wrap="square" lIns="91440" tIns="45720" rIns="91440" bIns="45720" rtlCol="0" anchor="t">
            <a:spAutoFit/>
          </a:bodyPr>
          <a:lstStyle/>
          <a:p>
            <a:pPr lvl="0" defTabSz="914400" eaLnBrk="0" fontAlgn="base" hangingPunct="0">
              <a:spcBef>
                <a:spcPct val="0"/>
              </a:spcBef>
              <a:spcAft>
                <a:spcPts val="600"/>
              </a:spcAft>
            </a:pPr>
            <a:r>
              <a:rPr lang="en-US" altLang="en-US" sz="1600" dirty="0">
                <a:solidFill>
                  <a:schemeClr val="bg1"/>
                </a:solidFill>
                <a:latin typeface="Arial Unicode MS"/>
              </a:rPr>
              <a:t>&lt;http://example.org/#spiderman&gt;</a:t>
            </a:r>
            <a:endParaRPr lang="el-GR" altLang="en-US" sz="1600">
              <a:solidFill>
                <a:schemeClr val="bg1"/>
              </a:solidFill>
              <a:latin typeface="Arial Unicode MS"/>
              <a:ea typeface="Arial Unicode MS"/>
              <a:cs typeface="Arial Unicode MS"/>
            </a:endParaRPr>
          </a:p>
          <a:p>
            <a:pPr lvl="0" defTabSz="914400" eaLnBrk="0" fontAlgn="base" hangingPunct="0">
              <a:spcBef>
                <a:spcPct val="0"/>
              </a:spcBef>
              <a:spcAft>
                <a:spcPts val="600"/>
              </a:spcAft>
            </a:pPr>
            <a:r>
              <a:rPr lang="en-US" altLang="en-US" sz="1600" dirty="0">
                <a:solidFill>
                  <a:schemeClr val="bg1"/>
                </a:solidFill>
                <a:latin typeface="Arial Unicode MS"/>
              </a:rPr>
              <a:t>&lt;http://www.perceive.net/schemas/relationship/</a:t>
            </a:r>
            <a:endParaRPr lang="el-GR" altLang="en-US" sz="1600">
              <a:solidFill>
                <a:schemeClr val="bg1"/>
              </a:solidFill>
              <a:latin typeface="Arial Unicode MS"/>
              <a:ea typeface="Arial Unicode MS"/>
              <a:cs typeface="Arial Unicode MS"/>
            </a:endParaRPr>
          </a:p>
          <a:p>
            <a:pPr defTabSz="914400" eaLnBrk="0" fontAlgn="base" hangingPunct="0">
              <a:spcBef>
                <a:spcPct val="0"/>
              </a:spcBef>
              <a:spcAft>
                <a:spcPts val="600"/>
              </a:spcAft>
            </a:pPr>
            <a:r>
              <a:rPr lang="el-GR" altLang="en-US" sz="1600" dirty="0">
                <a:solidFill>
                  <a:schemeClr val="bg1"/>
                </a:solidFill>
                <a:latin typeface="Arial Unicode MS"/>
              </a:rPr>
              <a:t>  </a:t>
            </a:r>
            <a:r>
              <a:rPr lang="en-US" altLang="en-US" sz="1600" dirty="0" err="1">
                <a:solidFill>
                  <a:schemeClr val="bg1"/>
                </a:solidFill>
                <a:latin typeface="Arial Unicode MS"/>
              </a:rPr>
              <a:t>enemyOf</a:t>
            </a:r>
            <a:r>
              <a:rPr lang="en-US" altLang="en-US" sz="1600" dirty="0">
                <a:solidFill>
                  <a:schemeClr val="bg1"/>
                </a:solidFill>
                <a:latin typeface="Arial Unicode MS"/>
              </a:rPr>
              <a:t>&gt; </a:t>
            </a:r>
            <a:endParaRPr lang="el-GR" altLang="en-US" sz="1600">
              <a:solidFill>
                <a:schemeClr val="bg1"/>
              </a:solidFill>
              <a:latin typeface="Arial Unicode MS"/>
              <a:ea typeface="Arial Unicode MS"/>
              <a:cs typeface="Arial Unicode MS"/>
            </a:endParaRPr>
          </a:p>
          <a:p>
            <a:pPr defTabSz="914400" eaLnBrk="0" fontAlgn="base" hangingPunct="0">
              <a:spcBef>
                <a:spcPct val="0"/>
              </a:spcBef>
              <a:spcAft>
                <a:spcPts val="600"/>
              </a:spcAft>
            </a:pPr>
            <a:r>
              <a:rPr lang="en-US" altLang="en-US" sz="1600" dirty="0">
                <a:solidFill>
                  <a:schemeClr val="bg1"/>
                </a:solidFill>
                <a:latin typeface="Arial Unicode MS"/>
              </a:rPr>
              <a:t>&lt;http://example.org/#green-goblin&gt; ;</a:t>
            </a:r>
            <a:r>
              <a:rPr lang="en-US" altLang="en-US" sz="1400" dirty="0">
                <a:solidFill>
                  <a:schemeClr val="bg1"/>
                </a:solidFill>
              </a:rPr>
              <a:t> </a:t>
            </a:r>
            <a:endParaRPr lang="en-US" altLang="en-US" sz="3600">
              <a:solidFill>
                <a:schemeClr val="bg1"/>
              </a:solidFill>
              <a:latin typeface="Arial" panose="020B0604020202020204" pitchFamily="34" charset="0"/>
              <a:cs typeface="Arial"/>
            </a:endParaRPr>
          </a:p>
          <a:p>
            <a:pPr>
              <a:spcAft>
                <a:spcPts val="600"/>
              </a:spcAft>
            </a:pPr>
            <a:endParaRPr lang="en-US" sz="1600" dirty="0"/>
          </a:p>
        </p:txBody>
      </p:sp>
    </p:spTree>
    <p:extLst>
      <p:ext uri="{BB962C8B-B14F-4D97-AF65-F5344CB8AC3E}">
        <p14:creationId xmlns:p14="http://schemas.microsoft.com/office/powerpoint/2010/main" val="4196426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4" grpId="0"/>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id="{B62F6E66-EEE4-48E7-854C-15E3BF8FC35F}"/>
              </a:ext>
            </a:extLst>
          </p:cNvPr>
          <p:cNvSpPr>
            <a:spLocks noGrp="1"/>
          </p:cNvSpPr>
          <p:nvPr>
            <p:ph type="title"/>
          </p:nvPr>
        </p:nvSpPr>
        <p:spPr>
          <a:xfrm>
            <a:off x="534187" y="985349"/>
            <a:ext cx="11115945" cy="555583"/>
          </a:xfrm>
        </p:spPr>
        <p:txBody>
          <a:bodyPr>
            <a:normAutofit fontScale="90000"/>
          </a:bodyPr>
          <a:lstStyle/>
          <a:p>
            <a:pPr algn="ctr"/>
            <a:r>
              <a:rPr lang="el-GR" i="0" dirty="0">
                <a:latin typeface="Calibri"/>
                <a:cs typeface="Calibri"/>
              </a:rPr>
              <a:t>Τεχνολογίες </a:t>
            </a:r>
            <a:r>
              <a:rPr lang="en-US" i="0" dirty="0">
                <a:latin typeface="Calibri"/>
                <a:cs typeface="Calibri"/>
              </a:rPr>
              <a:t>RDF – SPARQL </a:t>
            </a:r>
          </a:p>
        </p:txBody>
      </p:sp>
      <p:pic>
        <p:nvPicPr>
          <p:cNvPr id="6" name="Picture 5" descr="A close up of a logo&#10;&#10;Description automatically generated">
            <a:extLst>
              <a:ext uri="{FF2B5EF4-FFF2-40B4-BE49-F238E27FC236}">
                <a16:creationId xmlns:a16="http://schemas.microsoft.com/office/drawing/2014/main" id="{48943ABE-868D-40A6-B82D-7BEFC58CD552}"/>
              </a:ext>
            </a:extLst>
          </p:cNvPr>
          <p:cNvPicPr>
            <a:picLocks noChangeAspect="1"/>
          </p:cNvPicPr>
          <p:nvPr/>
        </p:nvPicPr>
        <p:blipFill>
          <a:blip r:embed="rId3"/>
          <a:stretch>
            <a:fillRect/>
          </a:stretch>
        </p:blipFill>
        <p:spPr>
          <a:xfrm>
            <a:off x="290831" y="1861073"/>
            <a:ext cx="1143921" cy="1237514"/>
          </a:xfrm>
          <a:prstGeom prst="rect">
            <a:avLst/>
          </a:prstGeom>
        </p:spPr>
      </p:pic>
      <p:pic>
        <p:nvPicPr>
          <p:cNvPr id="16" name="Picture 15">
            <a:extLst>
              <a:ext uri="{FF2B5EF4-FFF2-40B4-BE49-F238E27FC236}">
                <a16:creationId xmlns:a16="http://schemas.microsoft.com/office/drawing/2014/main" id="{0F663AB7-2D8E-4C2E-9C5E-1570509C4A40}"/>
              </a:ext>
            </a:extLst>
          </p:cNvPr>
          <p:cNvPicPr>
            <a:picLocks noChangeAspect="1"/>
          </p:cNvPicPr>
          <p:nvPr/>
        </p:nvPicPr>
        <p:blipFill>
          <a:blip r:embed="rId4"/>
          <a:stretch>
            <a:fillRect/>
          </a:stretch>
        </p:blipFill>
        <p:spPr>
          <a:xfrm>
            <a:off x="1548005" y="2149453"/>
            <a:ext cx="4983457" cy="3297072"/>
          </a:xfrm>
          <a:prstGeom prst="rect">
            <a:avLst/>
          </a:prstGeom>
        </p:spPr>
      </p:pic>
      <p:pic>
        <p:nvPicPr>
          <p:cNvPr id="17" name="Picture 16">
            <a:extLst>
              <a:ext uri="{FF2B5EF4-FFF2-40B4-BE49-F238E27FC236}">
                <a16:creationId xmlns:a16="http://schemas.microsoft.com/office/drawing/2014/main" id="{711B3EA8-AEE7-4647-99DD-2F75726AF1A4}"/>
              </a:ext>
            </a:extLst>
          </p:cNvPr>
          <p:cNvPicPr>
            <a:picLocks noChangeAspect="1"/>
          </p:cNvPicPr>
          <p:nvPr/>
        </p:nvPicPr>
        <p:blipFill>
          <a:blip r:embed="rId5"/>
          <a:stretch>
            <a:fillRect/>
          </a:stretch>
        </p:blipFill>
        <p:spPr>
          <a:xfrm>
            <a:off x="2419469" y="2492763"/>
            <a:ext cx="4480030" cy="3196426"/>
          </a:xfrm>
          <a:prstGeom prst="rect">
            <a:avLst/>
          </a:prstGeom>
          <a:effectLst>
            <a:outerShdw blurRad="50800" dist="38100" dir="2700000" algn="tl" rotWithShape="0">
              <a:prstClr val="black"/>
            </a:outerShdw>
          </a:effectLst>
        </p:spPr>
      </p:pic>
      <p:cxnSp>
        <p:nvCxnSpPr>
          <p:cNvPr id="11" name="Straight Connector 10">
            <a:extLst>
              <a:ext uri="{FF2B5EF4-FFF2-40B4-BE49-F238E27FC236}">
                <a16:creationId xmlns:a16="http://schemas.microsoft.com/office/drawing/2014/main" id="{CDF8BF35-1099-4DD5-90CC-361737C77417}"/>
              </a:ext>
            </a:extLst>
          </p:cNvPr>
          <p:cNvCxnSpPr>
            <a:cxnSpLocks/>
          </p:cNvCxnSpPr>
          <p:nvPr/>
        </p:nvCxnSpPr>
        <p:spPr>
          <a:xfrm>
            <a:off x="2841810" y="4227472"/>
            <a:ext cx="1739153"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2" name="Arrow: Bent 21">
            <a:extLst>
              <a:ext uri="{FF2B5EF4-FFF2-40B4-BE49-F238E27FC236}">
                <a16:creationId xmlns:a16="http://schemas.microsoft.com/office/drawing/2014/main" id="{DB2BB4BB-DB67-44B1-B9D9-D6F61B1C2D4A}"/>
              </a:ext>
            </a:extLst>
          </p:cNvPr>
          <p:cNvSpPr/>
          <p:nvPr/>
        </p:nvSpPr>
        <p:spPr>
          <a:xfrm>
            <a:off x="4090963" y="3586064"/>
            <a:ext cx="3227804" cy="457022"/>
          </a:xfrm>
          <a:prstGeom prst="bentArrow">
            <a:avLst>
              <a:gd name="adj1" fmla="val 25000"/>
              <a:gd name="adj2" fmla="val 26407"/>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4" name="Picture 23">
            <a:extLst>
              <a:ext uri="{FF2B5EF4-FFF2-40B4-BE49-F238E27FC236}">
                <a16:creationId xmlns:a16="http://schemas.microsoft.com/office/drawing/2014/main" id="{C678E540-75FA-441F-9DD6-A3B70C41C8B1}"/>
              </a:ext>
            </a:extLst>
          </p:cNvPr>
          <p:cNvPicPr>
            <a:picLocks noChangeAspect="1"/>
          </p:cNvPicPr>
          <p:nvPr/>
        </p:nvPicPr>
        <p:blipFill>
          <a:blip r:embed="rId6"/>
          <a:stretch>
            <a:fillRect/>
          </a:stretch>
        </p:blipFill>
        <p:spPr>
          <a:xfrm>
            <a:off x="7318767" y="2836452"/>
            <a:ext cx="3514725" cy="1238250"/>
          </a:xfrm>
          <a:prstGeom prst="rect">
            <a:avLst/>
          </a:prstGeom>
        </p:spPr>
      </p:pic>
      <p:sp>
        <p:nvSpPr>
          <p:cNvPr id="35" name="Arrow: Bent-Up 34">
            <a:extLst>
              <a:ext uri="{FF2B5EF4-FFF2-40B4-BE49-F238E27FC236}">
                <a16:creationId xmlns:a16="http://schemas.microsoft.com/office/drawing/2014/main" id="{5FBA3A59-7772-4FB4-B36B-5D220DB7148E}"/>
              </a:ext>
            </a:extLst>
          </p:cNvPr>
          <p:cNvSpPr/>
          <p:nvPr/>
        </p:nvSpPr>
        <p:spPr>
          <a:xfrm rot="5400000">
            <a:off x="6397126" y="3857279"/>
            <a:ext cx="457022" cy="1283798"/>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C8BD1F50-FF2F-4807-BF1E-62EF44B8D513}"/>
              </a:ext>
            </a:extLst>
          </p:cNvPr>
          <p:cNvPicPr>
            <a:picLocks noChangeAspect="1"/>
          </p:cNvPicPr>
          <p:nvPr/>
        </p:nvPicPr>
        <p:blipFill>
          <a:blip r:embed="rId7"/>
          <a:stretch>
            <a:fillRect/>
          </a:stretch>
        </p:blipFill>
        <p:spPr>
          <a:xfrm>
            <a:off x="7318767" y="4163003"/>
            <a:ext cx="3524250" cy="1028700"/>
          </a:xfrm>
          <a:prstGeom prst="rect">
            <a:avLst/>
          </a:prstGeom>
        </p:spPr>
      </p:pic>
      <p:pic>
        <p:nvPicPr>
          <p:cNvPr id="38" name="Picture 37">
            <a:extLst>
              <a:ext uri="{FF2B5EF4-FFF2-40B4-BE49-F238E27FC236}">
                <a16:creationId xmlns:a16="http://schemas.microsoft.com/office/drawing/2014/main" id="{70BC6847-967C-460A-A4B1-E6C59F4D968B}"/>
              </a:ext>
            </a:extLst>
          </p:cNvPr>
          <p:cNvPicPr>
            <a:picLocks noChangeAspect="1"/>
          </p:cNvPicPr>
          <p:nvPr/>
        </p:nvPicPr>
        <p:blipFill>
          <a:blip r:embed="rId8"/>
          <a:stretch>
            <a:fillRect/>
          </a:stretch>
        </p:blipFill>
        <p:spPr>
          <a:xfrm>
            <a:off x="7318767" y="1664115"/>
            <a:ext cx="3505200" cy="990600"/>
          </a:xfrm>
          <a:prstGeom prst="rect">
            <a:avLst/>
          </a:prstGeom>
        </p:spPr>
      </p:pic>
      <p:cxnSp>
        <p:nvCxnSpPr>
          <p:cNvPr id="45" name="Straight Connector 44">
            <a:extLst>
              <a:ext uri="{FF2B5EF4-FFF2-40B4-BE49-F238E27FC236}">
                <a16:creationId xmlns:a16="http://schemas.microsoft.com/office/drawing/2014/main" id="{624316AE-A8D6-475A-ADFA-2B61E3DF9705}"/>
              </a:ext>
            </a:extLst>
          </p:cNvPr>
          <p:cNvCxnSpPr>
            <a:cxnSpLocks/>
          </p:cNvCxnSpPr>
          <p:nvPr/>
        </p:nvCxnSpPr>
        <p:spPr>
          <a:xfrm>
            <a:off x="3131574" y="2913631"/>
            <a:ext cx="1739153"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46" name="Arrow: Bent 45">
            <a:extLst>
              <a:ext uri="{FF2B5EF4-FFF2-40B4-BE49-F238E27FC236}">
                <a16:creationId xmlns:a16="http://schemas.microsoft.com/office/drawing/2014/main" id="{D4AB4D3F-A020-46E6-8296-9BD9B035DDF6}"/>
              </a:ext>
            </a:extLst>
          </p:cNvPr>
          <p:cNvSpPr/>
          <p:nvPr/>
        </p:nvSpPr>
        <p:spPr>
          <a:xfrm>
            <a:off x="4090963" y="2249696"/>
            <a:ext cx="3227804" cy="457022"/>
          </a:xfrm>
          <a:prstGeom prst="bentArrow">
            <a:avLst>
              <a:gd name="adj1" fmla="val 25000"/>
              <a:gd name="adj2" fmla="val 26407"/>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 name="Content Placeholder 4" descr="A close up of a logo&#10;&#10;Description automatically generated">
            <a:extLst>
              <a:ext uri="{FF2B5EF4-FFF2-40B4-BE49-F238E27FC236}">
                <a16:creationId xmlns:a16="http://schemas.microsoft.com/office/drawing/2014/main" id="{AD140A0A-0221-446E-BE32-98C9A9F866BE}"/>
              </a:ext>
            </a:extLst>
          </p:cNvPr>
          <p:cNvPicPr>
            <a:picLocks noChangeAspect="1"/>
          </p:cNvPicPr>
          <p:nvPr/>
        </p:nvPicPr>
        <p:blipFill>
          <a:blip r:embed="rId9"/>
          <a:stretch>
            <a:fillRect/>
          </a:stretch>
        </p:blipFill>
        <p:spPr>
          <a:xfrm>
            <a:off x="379517" y="306583"/>
            <a:ext cx="2417854" cy="563020"/>
          </a:xfrm>
          <a:prstGeom prst="rect">
            <a:avLst/>
          </a:prstGeom>
        </p:spPr>
      </p:pic>
      <p:cxnSp>
        <p:nvCxnSpPr>
          <p:cNvPr id="3" name="Straight Connector 2">
            <a:extLst>
              <a:ext uri="{FF2B5EF4-FFF2-40B4-BE49-F238E27FC236}">
                <a16:creationId xmlns:a16="http://schemas.microsoft.com/office/drawing/2014/main" id="{A35984CD-4D7B-4232-807B-1303A271EE0D}"/>
              </a:ext>
            </a:extLst>
          </p:cNvPr>
          <p:cNvCxnSpPr>
            <a:cxnSpLocks/>
          </p:cNvCxnSpPr>
          <p:nvPr/>
        </p:nvCxnSpPr>
        <p:spPr>
          <a:xfrm>
            <a:off x="4871332" y="4231190"/>
            <a:ext cx="1451080"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576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250" fill="hold"/>
                                        <p:tgtEl>
                                          <p:spTgt spid="17"/>
                                        </p:tgtEl>
                                        <p:attrNameLst>
                                          <p:attrName>ppt_w</p:attrName>
                                        </p:attrNameLst>
                                      </p:cBhvr>
                                      <p:tavLst>
                                        <p:tav tm="0">
                                          <p:val>
                                            <p:fltVal val="0"/>
                                          </p:val>
                                        </p:tav>
                                        <p:tav tm="100000">
                                          <p:val>
                                            <p:strVal val="#ppt_w"/>
                                          </p:val>
                                        </p:tav>
                                      </p:tavLst>
                                    </p:anim>
                                    <p:anim calcmode="lin" valueType="num">
                                      <p:cBhvr>
                                        <p:cTn id="13" dur="250" fill="hold"/>
                                        <p:tgtEl>
                                          <p:spTgt spid="17"/>
                                        </p:tgtEl>
                                        <p:attrNameLst>
                                          <p:attrName>ppt_h</p:attrName>
                                        </p:attrNameLst>
                                      </p:cBhvr>
                                      <p:tavLst>
                                        <p:tav tm="0">
                                          <p:val>
                                            <p:fltVal val="0"/>
                                          </p:val>
                                        </p:tav>
                                        <p:tav tm="100000">
                                          <p:val>
                                            <p:strVal val="#ppt_h"/>
                                          </p:val>
                                        </p:tav>
                                      </p:tavLst>
                                    </p:anim>
                                    <p:anim calcmode="lin" valueType="num">
                                      <p:cBhvr>
                                        <p:cTn id="14" dur="250" fill="hold"/>
                                        <p:tgtEl>
                                          <p:spTgt spid="17"/>
                                        </p:tgtEl>
                                        <p:attrNameLst>
                                          <p:attrName>style.rotation</p:attrName>
                                        </p:attrNameLst>
                                      </p:cBhvr>
                                      <p:tavLst>
                                        <p:tav tm="0">
                                          <p:val>
                                            <p:fltVal val="90"/>
                                          </p:val>
                                        </p:tav>
                                        <p:tav tm="100000">
                                          <p:val>
                                            <p:fltVal val="0"/>
                                          </p:val>
                                        </p:tav>
                                      </p:tavLst>
                                    </p:anim>
                                    <p:animEffect transition="in" filter="fade">
                                      <p:cBhvr>
                                        <p:cTn id="15" dur="25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anim calcmode="lin" valueType="num">
                                      <p:cBhvr>
                                        <p:cTn id="21" dur="500" fill="hold"/>
                                        <p:tgtEl>
                                          <p:spTgt spid="45"/>
                                        </p:tgtEl>
                                        <p:attrNameLst>
                                          <p:attrName>ppt_x</p:attrName>
                                        </p:attrNameLst>
                                      </p:cBhvr>
                                      <p:tavLst>
                                        <p:tav tm="0">
                                          <p:val>
                                            <p:strVal val="#ppt_x"/>
                                          </p:val>
                                        </p:tav>
                                        <p:tav tm="100000">
                                          <p:val>
                                            <p:strVal val="#ppt_x"/>
                                          </p:val>
                                        </p:tav>
                                      </p:tavLst>
                                    </p:anim>
                                    <p:anim calcmode="lin" valueType="num">
                                      <p:cBhvr>
                                        <p:cTn id="22" dur="500" fill="hold"/>
                                        <p:tgtEl>
                                          <p:spTgt spid="45"/>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anim calcmode="lin" valueType="num">
                                      <p:cBhvr>
                                        <p:cTn id="26" dur="500" fill="hold"/>
                                        <p:tgtEl>
                                          <p:spTgt spid="46"/>
                                        </p:tgtEl>
                                        <p:attrNameLst>
                                          <p:attrName>ppt_x</p:attrName>
                                        </p:attrNameLst>
                                      </p:cBhvr>
                                      <p:tavLst>
                                        <p:tav tm="0">
                                          <p:val>
                                            <p:strVal val="#ppt_x"/>
                                          </p:val>
                                        </p:tav>
                                        <p:tav tm="100000">
                                          <p:val>
                                            <p:strVal val="#ppt_x"/>
                                          </p:val>
                                        </p:tav>
                                      </p:tavLst>
                                    </p:anim>
                                    <p:anim calcmode="lin" valueType="num">
                                      <p:cBhvr>
                                        <p:cTn id="27" dur="500" fill="hold"/>
                                        <p:tgtEl>
                                          <p:spTgt spid="46"/>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anim calcmode="lin" valueType="num">
                                      <p:cBhvr>
                                        <p:cTn id="31" dur="500" fill="hold"/>
                                        <p:tgtEl>
                                          <p:spTgt spid="38"/>
                                        </p:tgtEl>
                                        <p:attrNameLst>
                                          <p:attrName>ppt_x</p:attrName>
                                        </p:attrNameLst>
                                      </p:cBhvr>
                                      <p:tavLst>
                                        <p:tav tm="0">
                                          <p:val>
                                            <p:strVal val="#ppt_x"/>
                                          </p:val>
                                        </p:tav>
                                        <p:tav tm="100000">
                                          <p:val>
                                            <p:strVal val="#ppt_x"/>
                                          </p:val>
                                        </p:tav>
                                      </p:tavLst>
                                    </p:anim>
                                    <p:anim calcmode="lin" valueType="num">
                                      <p:cBhvr>
                                        <p:cTn id="32" dur="5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anim calcmode="lin" valueType="num">
                                      <p:cBhvr>
                                        <p:cTn id="38" dur="500" fill="hold"/>
                                        <p:tgtEl>
                                          <p:spTgt spid="11"/>
                                        </p:tgtEl>
                                        <p:attrNameLst>
                                          <p:attrName>ppt_x</p:attrName>
                                        </p:attrNameLst>
                                      </p:cBhvr>
                                      <p:tavLst>
                                        <p:tav tm="0">
                                          <p:val>
                                            <p:strVal val="#ppt_x"/>
                                          </p:val>
                                        </p:tav>
                                        <p:tav tm="100000">
                                          <p:val>
                                            <p:strVal val="#ppt_x"/>
                                          </p:val>
                                        </p:tav>
                                      </p:tavLst>
                                    </p:anim>
                                    <p:anim calcmode="lin" valueType="num">
                                      <p:cBhvr>
                                        <p:cTn id="39" dur="500" fill="hold"/>
                                        <p:tgtEl>
                                          <p:spTgt spid="1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anim calcmode="lin" valueType="num">
                                      <p:cBhvr>
                                        <p:cTn id="43" dur="500" fill="hold"/>
                                        <p:tgtEl>
                                          <p:spTgt spid="22"/>
                                        </p:tgtEl>
                                        <p:attrNameLst>
                                          <p:attrName>ppt_x</p:attrName>
                                        </p:attrNameLst>
                                      </p:cBhvr>
                                      <p:tavLst>
                                        <p:tav tm="0">
                                          <p:val>
                                            <p:strVal val="#ppt_x"/>
                                          </p:val>
                                        </p:tav>
                                        <p:tav tm="100000">
                                          <p:val>
                                            <p:strVal val="#ppt_x"/>
                                          </p:val>
                                        </p:tav>
                                      </p:tavLst>
                                    </p:anim>
                                    <p:anim calcmode="lin" valueType="num">
                                      <p:cBhvr>
                                        <p:cTn id="44" dur="500" fill="hold"/>
                                        <p:tgtEl>
                                          <p:spTgt spid="22"/>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anim calcmode="lin" valueType="num">
                                      <p:cBhvr>
                                        <p:cTn id="48" dur="500" fill="hold"/>
                                        <p:tgtEl>
                                          <p:spTgt spid="24"/>
                                        </p:tgtEl>
                                        <p:attrNameLst>
                                          <p:attrName>ppt_x</p:attrName>
                                        </p:attrNameLst>
                                      </p:cBhvr>
                                      <p:tavLst>
                                        <p:tav tm="0">
                                          <p:val>
                                            <p:strVal val="#ppt_x"/>
                                          </p:val>
                                        </p:tav>
                                        <p:tav tm="100000">
                                          <p:val>
                                            <p:strVal val="#ppt_x"/>
                                          </p:val>
                                        </p:tav>
                                      </p:tavLst>
                                    </p:anim>
                                    <p:anim calcmode="lin" valueType="num">
                                      <p:cBhvr>
                                        <p:cTn id="49"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500"/>
                                        <p:tgtEl>
                                          <p:spTgt spid="36"/>
                                        </p:tgtEl>
                                      </p:cBhvr>
                                    </p:animEffect>
                                    <p:anim calcmode="lin" valueType="num">
                                      <p:cBhvr>
                                        <p:cTn id="55" dur="500" fill="hold"/>
                                        <p:tgtEl>
                                          <p:spTgt spid="36"/>
                                        </p:tgtEl>
                                        <p:attrNameLst>
                                          <p:attrName>ppt_x</p:attrName>
                                        </p:attrNameLst>
                                      </p:cBhvr>
                                      <p:tavLst>
                                        <p:tav tm="0">
                                          <p:val>
                                            <p:strVal val="#ppt_x"/>
                                          </p:val>
                                        </p:tav>
                                        <p:tav tm="100000">
                                          <p:val>
                                            <p:strVal val="#ppt_x"/>
                                          </p:val>
                                        </p:tav>
                                      </p:tavLst>
                                    </p:anim>
                                    <p:anim calcmode="lin" valueType="num">
                                      <p:cBhvr>
                                        <p:cTn id="56" dur="500" fill="hold"/>
                                        <p:tgtEl>
                                          <p:spTgt spid="36"/>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500"/>
                                        <p:tgtEl>
                                          <p:spTgt spid="35"/>
                                        </p:tgtEl>
                                      </p:cBhvr>
                                    </p:animEffect>
                                    <p:anim calcmode="lin" valueType="num">
                                      <p:cBhvr>
                                        <p:cTn id="60" dur="500" fill="hold"/>
                                        <p:tgtEl>
                                          <p:spTgt spid="35"/>
                                        </p:tgtEl>
                                        <p:attrNameLst>
                                          <p:attrName>ppt_x</p:attrName>
                                        </p:attrNameLst>
                                      </p:cBhvr>
                                      <p:tavLst>
                                        <p:tav tm="0">
                                          <p:val>
                                            <p:strVal val="#ppt_x"/>
                                          </p:val>
                                        </p:tav>
                                        <p:tav tm="100000">
                                          <p:val>
                                            <p:strVal val="#ppt_x"/>
                                          </p:val>
                                        </p:tav>
                                      </p:tavLst>
                                    </p:anim>
                                    <p:anim calcmode="lin" valueType="num">
                                      <p:cBhvr>
                                        <p:cTn id="61" dur="5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3"/>
                                        </p:tgtEl>
                                        <p:attrNameLst>
                                          <p:attrName>style.visibility</p:attrName>
                                        </p:attrNameLst>
                                      </p:cBhvr>
                                      <p:to>
                                        <p:strVal val="visible"/>
                                      </p:to>
                                    </p:set>
                                    <p:animEffect transition="in" filter="fade">
                                      <p:cBhvr>
                                        <p:cTn id="66" dur="500"/>
                                        <p:tgtEl>
                                          <p:spTgt spid="3"/>
                                        </p:tgtEl>
                                      </p:cBhvr>
                                    </p:animEffect>
                                    <p:anim calcmode="lin" valueType="num">
                                      <p:cBhvr>
                                        <p:cTn id="67" dur="500" fill="hold"/>
                                        <p:tgtEl>
                                          <p:spTgt spid="3"/>
                                        </p:tgtEl>
                                        <p:attrNameLst>
                                          <p:attrName>ppt_x</p:attrName>
                                        </p:attrNameLst>
                                      </p:cBhvr>
                                      <p:tavLst>
                                        <p:tav tm="0">
                                          <p:val>
                                            <p:strVal val="#ppt_x"/>
                                          </p:val>
                                        </p:tav>
                                        <p:tav tm="100000">
                                          <p:val>
                                            <p:strVal val="#ppt_x"/>
                                          </p:val>
                                        </p:tav>
                                      </p:tavLst>
                                    </p:anim>
                                    <p:anim calcmode="lin" valueType="num">
                                      <p:cBhvr>
                                        <p:cTn id="68"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5" grpId="0" animBg="1"/>
      <p:bldP spid="46" grpId="0" animBg="1"/>
    </p:bldLst>
  </p:timing>
</p:sld>
</file>

<file path=ppt/theme/theme1.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font script="Jpan" typeface="メイリオ"/>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ECD25A4C-D97E-4C12-84B1-63580BFFAE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Έγγραφο" ma:contentTypeID="0x010100DF12B75E9F67964680A9A9CBAB474DC9" ma:contentTypeVersion="2" ma:contentTypeDescription="Δημιουργία νέου εγγράφου" ma:contentTypeScope="" ma:versionID="c0e8bd4e18205b94665a3904c6fa1ebe">
  <xsd:schema xmlns:xsd="http://www.w3.org/2001/XMLSchema" xmlns:xs="http://www.w3.org/2001/XMLSchema" xmlns:p="http://schemas.microsoft.com/office/2006/metadata/properties" xmlns:ns3="13474c75-8677-4233-b71e-e193239cffc0" targetNamespace="http://schemas.microsoft.com/office/2006/metadata/properties" ma:root="true" ma:fieldsID="c02725ba191c0d4bad7ee305e8415849" ns3:_="">
    <xsd:import namespace="13474c75-8677-4233-b71e-e193239cffc0"/>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474c75-8677-4233-b71e-e193239cff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Τύπος περιεχομένου"/>
        <xsd:element ref="dc:title" minOccurs="0" maxOccurs="1" ma:index="4" ma:displayName="Τίτλος"/>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76D30A6-5247-4EE8-9A2C-88942CB52226}">
  <ds:schemaRefs>
    <ds:schemaRef ds:uri="13474c75-8677-4233-b71e-e193239cffc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1CB36EB-3566-43D8-9682-1BD0C28ECB3E}">
  <ds:schemaRefs>
    <ds:schemaRef ds:uri="http://schemas.microsoft.com/office/2006/documentManagement/types"/>
    <ds:schemaRef ds:uri="http://purl.org/dc/terms/"/>
    <ds:schemaRef ds:uri="http://www.w3.org/XML/1998/namespace"/>
    <ds:schemaRef ds:uri="http://schemas.openxmlformats.org/package/2006/metadata/core-properties"/>
    <ds:schemaRef ds:uri="http://purl.org/dc/dcmitype/"/>
    <ds:schemaRef ds:uri="13474c75-8677-4233-b71e-e193239cffc0"/>
    <ds:schemaRef ds:uri="http://schemas.microsoft.com/office/infopath/2007/PartnerControls"/>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8DBD072A-7908-49A4-8283-C1304CD485F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3761</Words>
  <Application>Microsoft Office PowerPoint</Application>
  <PresentationFormat>Widescreen</PresentationFormat>
  <Paragraphs>318</Paragraphs>
  <Slides>29</Slides>
  <Notes>29</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Arial Unicode MS</vt:lpstr>
      <vt:lpstr>Bell MT</vt:lpstr>
      <vt:lpstr>Calibri</vt:lpstr>
      <vt:lpstr>Century Schoolbook</vt:lpstr>
      <vt:lpstr>Corbel</vt:lpstr>
      <vt:lpstr>Headlines</vt:lpstr>
      <vt:lpstr>"Σημασιολογικoσ Ιστoσ  &amp; Σημασιολογικa Δεδομeνα"</vt:lpstr>
      <vt:lpstr>Εισαγωγή</vt:lpstr>
      <vt:lpstr>Web1.0 – Web2.0 – Web3.0</vt:lpstr>
      <vt:lpstr>Προσβάσιμος Ιστός από τις μηχανές</vt:lpstr>
      <vt:lpstr>Ανάγκη για Σημασιολογική Πληροφορία</vt:lpstr>
      <vt:lpstr>Ανοιχτά Διασυνδεδεμένα Δεδομένα (Linked Open Data)</vt:lpstr>
      <vt:lpstr>Ανοιχτά Διασυνδεδεμένα Δεδομένα (Linked Open Data)</vt:lpstr>
      <vt:lpstr>Τεχνολογίες RDF – SPARQL </vt:lpstr>
      <vt:lpstr>Τεχνολογίες RDF – SPARQL </vt:lpstr>
      <vt:lpstr>Τεχνολογίες RDF – SPARQL </vt:lpstr>
      <vt:lpstr>Τεχνολογίες RDF – SPARQL  </vt:lpstr>
      <vt:lpstr>Τεχνολογίες RDF – SPARQL </vt:lpstr>
      <vt:lpstr>ConceptNet – DBpedia – WordNet </vt:lpstr>
      <vt:lpstr>ConceptNet – DBpedia – WordNet </vt:lpstr>
      <vt:lpstr>ConceptNet – DBpedia – WordNet </vt:lpstr>
      <vt:lpstr>ConceptNet – DBpedia – WordNet </vt:lpstr>
      <vt:lpstr>ConceptNet – DBpedia – WordNet </vt:lpstr>
      <vt:lpstr>ConceptNet – DBpedia – WordNet </vt:lpstr>
      <vt:lpstr>Στόχος: Χρήση Ανοιχτών Διασυνδεδεμένων Δεδομένων</vt:lpstr>
      <vt:lpstr>PowerPoint Presentation</vt:lpstr>
      <vt:lpstr>Παράδειγμα: Αποτελέσματα για τον όρο αναζήτησης «time» </vt:lpstr>
      <vt:lpstr>Παράδειγμα: Αποτελέσματα για τον όρο αναζήτησης «sugar» </vt:lpstr>
      <vt:lpstr>PowerPoint Presentation</vt:lpstr>
      <vt:lpstr>PowerPoint Presentation</vt:lpstr>
      <vt:lpstr>PowerPoint Presentation</vt:lpstr>
      <vt:lpstr>Εφαρμογές</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Σημασιολογικόσ Ιστόσ  &amp; Σημασιολογικά Δεδομένα</dc:title>
  <dc:creator>Sokratis Athanasiadis</dc:creator>
  <cp:lastModifiedBy>Sokratis Athanasiadis</cp:lastModifiedBy>
  <cp:revision>757</cp:revision>
  <dcterms:created xsi:type="dcterms:W3CDTF">2020-09-10T13:04:03Z</dcterms:created>
  <dcterms:modified xsi:type="dcterms:W3CDTF">2021-03-16T11:21:41Z</dcterms:modified>
</cp:coreProperties>
</file>